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24"/>
  </p:notesMasterIdLst>
  <p:sldIdLst>
    <p:sldId id="256" r:id="rId2"/>
    <p:sldId id="257" r:id="rId3"/>
    <p:sldId id="335" r:id="rId4"/>
    <p:sldId id="33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33" r:id="rId23"/>
  </p:sldIdLst>
  <p:sldSz cx="10080625" cy="7559675"/>
  <p:notesSz cx="7559675" cy="106918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896"/>
  </p:normalViewPr>
  <p:slideViewPr>
    <p:cSldViewPr snapToGrid="0" snapToObjects="1">
      <p:cViewPr varScale="1">
        <p:scale>
          <a:sx n="91" d="100"/>
          <a:sy n="91" d="100"/>
        </p:scale>
        <p:origin x="1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755650" y="5078412"/>
            <a:ext cx="6046787" cy="4810124"/>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txBox="1">
            <a:spLocks noGrp="1"/>
          </p:cNvSpPr>
          <p:nvPr>
            <p:ph type="hdr" idx="3"/>
          </p:nvPr>
        </p:nvSpPr>
        <p:spPr>
          <a:xfrm>
            <a:off x="0" y="0"/>
            <a:ext cx="3279775" cy="533399"/>
          </a:xfrm>
          <a:prstGeom prst="rect">
            <a:avLst/>
          </a:prstGeom>
          <a:noFill/>
          <a:ln>
            <a:noFill/>
          </a:ln>
        </p:spPr>
        <p:txBody>
          <a:bodyPr lIns="91425" tIns="91425" rIns="91425" bIns="91425" anchor="t"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 name="Shape 5"/>
          <p:cNvSpPr txBox="1">
            <a:spLocks noGrp="1"/>
          </p:cNvSpPr>
          <p:nvPr>
            <p:ph type="dt" idx="10"/>
          </p:nvPr>
        </p:nvSpPr>
        <p:spPr>
          <a:xfrm>
            <a:off x="4278312" y="0"/>
            <a:ext cx="3279775" cy="533399"/>
          </a:xfrm>
          <a:prstGeom prst="rect">
            <a:avLst/>
          </a:prstGeom>
          <a:noFill/>
          <a:ln>
            <a:noFill/>
          </a:ln>
        </p:spPr>
        <p:txBody>
          <a:bodyPr lIns="91425" tIns="91425" rIns="91425" bIns="91425" anchor="t" anchorCtr="0"/>
          <a:lstStyle>
            <a:lvl1pPr marL="0" marR="0" indent="0" algn="r"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10156825"/>
            <a:ext cx="3279775" cy="533399"/>
          </a:xfrm>
          <a:prstGeom prst="rect">
            <a:avLst/>
          </a:prstGeom>
          <a:noFill/>
          <a:ln>
            <a:noFill/>
          </a:ln>
        </p:spPr>
        <p:txBody>
          <a:bodyPr lIns="91425" tIns="91425" rIns="91425" bIns="91425" anchor="b"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4278312" y="10156825"/>
            <a:ext cx="3279775" cy="533399"/>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ao.org/docrep/X0490E/x0490e07.htm#psychrometric constant (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
        <p:nvSpPr>
          <p:cNvPr id="89" name="Shape 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 name="Shape 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55650" y="5078412"/>
            <a:ext cx="6046799" cy="4810199"/>
          </a:xfrm>
          <a:prstGeom prst="rect">
            <a:avLst/>
          </a:prstGeom>
        </p:spPr>
        <p:txBody>
          <a:bodyPr lIns="91425" tIns="91425" rIns="91425" bIns="91425" anchor="ctr"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4" name="Shape 14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where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is the surface temperature, </a:t>
            </a:r>
            <a:r>
              <a:rPr lang="en-US" sz="1200" b="0" i="1" u="none" strike="noStrike" cap="none" baseline="0" dirty="0" err="1">
                <a:solidFill>
                  <a:srgbClr val="000000"/>
                </a:solidFill>
                <a:latin typeface="Times New Roman"/>
                <a:ea typeface="Times New Roman"/>
                <a:cs typeface="Times New Roman"/>
                <a:sym typeface="Times New Roman"/>
              </a:rPr>
              <a:t>Tr</a:t>
            </a:r>
            <a:r>
              <a:rPr lang="en-US" sz="1800" b="0" i="0" u="none" strike="noStrike" cap="none" baseline="0" dirty="0"/>
              <a:t> is a reference temperature above the surface, </a:t>
            </a:r>
            <a:r>
              <a:rPr lang="en-US" sz="1200" b="0" i="1" u="none" strike="noStrike" cap="none" baseline="0" dirty="0" err="1">
                <a:solidFill>
                  <a:srgbClr val="000000"/>
                </a:solidFill>
                <a:latin typeface="Times New Roman"/>
                <a:ea typeface="Times New Roman"/>
                <a:cs typeface="Times New Roman"/>
                <a:sym typeface="Times New Roman"/>
              </a:rPr>
              <a:t>ra</a:t>
            </a:r>
            <a:r>
              <a:rPr lang="en-US" sz="1800" b="0" i="0" u="none" strike="noStrike" cap="none" baseline="0" dirty="0"/>
              <a:t> is the aerodynamic resistance , </a:t>
            </a:r>
            <a:r>
              <a:rPr lang="en-US" sz="1200" b="0" i="1" u="none" strike="noStrike" cap="none" baseline="0" dirty="0" err="1">
                <a:solidFill>
                  <a:srgbClr val="000000"/>
                </a:solidFill>
                <a:latin typeface="Times New Roman"/>
                <a:ea typeface="Times New Roman"/>
                <a:cs typeface="Times New Roman"/>
                <a:sym typeface="Times New Roman"/>
              </a:rPr>
              <a:t>ρ</a:t>
            </a:r>
            <a:r>
              <a:rPr lang="en-US" sz="1800" b="0" i="0" u="none" strike="noStrike" cap="none" baseline="0" dirty="0"/>
              <a:t> is the density of air, and </a:t>
            </a:r>
            <a:r>
              <a:rPr lang="en-US" sz="1200" b="0" i="1" u="none" strike="noStrike" cap="none" baseline="0" dirty="0" err="1">
                <a:solidFill>
                  <a:srgbClr val="000000"/>
                </a:solidFill>
                <a:latin typeface="Times New Roman"/>
                <a:ea typeface="Times New Roman"/>
                <a:cs typeface="Times New Roman"/>
                <a:sym typeface="Times New Roman"/>
              </a:rPr>
              <a:t>cp</a:t>
            </a:r>
            <a:r>
              <a:rPr lang="en-US" sz="1800" b="0" i="0" u="none" strike="noStrike" cap="none" baseline="0" dirty="0"/>
              <a:t> is the specific heat of air.</a:t>
            </a:r>
          </a:p>
          <a:p>
            <a:pPr>
              <a:buNone/>
            </a:pPr>
            <a:r>
              <a:rPr lang="en-US" sz="1800" b="0" i="0" u="none" strike="noStrike" cap="none" baseline="0" dirty="0"/>
              <a:t>where </a:t>
            </a:r>
            <a:r>
              <a:rPr lang="en-US" sz="1200" b="0" i="1" u="none" strike="noStrike" cap="none" baseline="0" dirty="0">
                <a:solidFill>
                  <a:srgbClr val="000000"/>
                </a:solidFill>
                <a:latin typeface="Times New Roman"/>
                <a:ea typeface="Times New Roman"/>
                <a:cs typeface="Times New Roman"/>
                <a:sym typeface="Times New Roman"/>
              </a:rPr>
              <a:t>e</a:t>
            </a:r>
            <a:r>
              <a:rPr lang="en-US" sz="1200" b="0" i="0" u="none" strike="noStrike" cap="none" baseline="0" dirty="0">
                <a:solidFill>
                  <a:srgbClr val="000000"/>
                </a:solidFill>
                <a:latin typeface="Times New Roman"/>
                <a:ea typeface="Times New Roman"/>
                <a:cs typeface="Times New Roman"/>
                <a:sym typeface="Times New Roman"/>
              </a:rPr>
              <a:t>∗(</a:t>
            </a:r>
            <a:r>
              <a:rPr lang="en-US" sz="1200" b="0" i="1" u="none" strike="noStrike" cap="none" baseline="0" dirty="0" err="1">
                <a:solidFill>
                  <a:srgbClr val="000000"/>
                </a:solidFill>
                <a:latin typeface="Times New Roman"/>
                <a:ea typeface="Times New Roman"/>
                <a:cs typeface="Times New Roman"/>
                <a:sym typeface="Times New Roman"/>
              </a:rPr>
              <a:t>Ts</a:t>
            </a:r>
            <a:r>
              <a:rPr lang="en-US" sz="1200" b="0" i="0" u="none" strike="noStrike" cap="none" baseline="0" dirty="0">
                <a:solidFill>
                  <a:srgbClr val="000000"/>
                </a:solidFill>
                <a:latin typeface="Times New Roman"/>
                <a:ea typeface="Times New Roman"/>
                <a:cs typeface="Times New Roman"/>
                <a:sym typeface="Times New Roman"/>
              </a:rPr>
              <a:t>)</a:t>
            </a:r>
            <a:r>
              <a:rPr lang="en-US" sz="1800" b="0" i="0" u="none" strike="noStrike" cap="none" baseline="0" dirty="0"/>
              <a:t> is the saturated </a:t>
            </a:r>
            <a:r>
              <a:rPr lang="en-US" sz="1800" b="0" i="0" u="none" strike="noStrike" cap="none" baseline="0" dirty="0" err="1"/>
              <a:t>vapour</a:t>
            </a:r>
            <a:r>
              <a:rPr lang="en-US" sz="1800" b="0" i="0" u="none" strike="noStrike" cap="none" baseline="0" dirty="0"/>
              <a:t> pressure at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a:t>
            </a:r>
            <a:r>
              <a:rPr lang="en-US" sz="1200" b="0" i="1" u="none" strike="noStrike" cap="none" baseline="0" dirty="0" err="1">
                <a:solidFill>
                  <a:srgbClr val="000000"/>
                </a:solidFill>
                <a:latin typeface="Times New Roman"/>
                <a:ea typeface="Times New Roman"/>
                <a:cs typeface="Times New Roman"/>
                <a:sym typeface="Times New Roman"/>
              </a:rPr>
              <a:t>er</a:t>
            </a:r>
            <a:r>
              <a:rPr lang="en-US" sz="1800" b="0" i="0" u="none" strike="noStrike" cap="none" baseline="0" dirty="0"/>
              <a:t> is the </a:t>
            </a:r>
            <a:r>
              <a:rPr lang="en-US" sz="1800" b="0" i="0" u="none" strike="noStrike" cap="none" baseline="0" dirty="0" err="1"/>
              <a:t>vapour</a:t>
            </a:r>
            <a:r>
              <a:rPr lang="en-US" sz="1800" b="0" i="0" u="none" strike="noStrike" cap="none" baseline="0" dirty="0"/>
              <a:t> pressure at a reference height, </a:t>
            </a:r>
            <a:r>
              <a:rPr lang="en-US" sz="1200" b="0" i="1" u="none" strike="noStrike" cap="none" baseline="0" dirty="0" err="1">
                <a:solidFill>
                  <a:srgbClr val="000000"/>
                </a:solidFill>
                <a:latin typeface="Times New Roman"/>
                <a:ea typeface="Times New Roman"/>
                <a:cs typeface="Times New Roman"/>
                <a:sym typeface="Times New Roman"/>
              </a:rPr>
              <a:t>γ</a:t>
            </a:r>
            <a:r>
              <a:rPr lang="en-US" sz="1800" b="0" i="0" u="none" strike="noStrike" cap="none" baseline="0" dirty="0"/>
              <a:t> is the </a:t>
            </a:r>
            <a:r>
              <a:rPr lang="en-US" sz="1800" b="0" i="0" u="sng" strike="noStrike" cap="none" baseline="0" dirty="0">
                <a:solidFill>
                  <a:schemeClr val="hlink"/>
                </a:solidFill>
                <a:hlinkClick r:id="rId3"/>
              </a:rPr>
              <a:t>psychrometric constant</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rs</a:t>
            </a:r>
            <a:r>
              <a:rPr lang="en-US" sz="1800" b="0" i="0" u="none" strike="noStrike" cap="none" baseline="0" dirty="0"/>
              <a:t> is the bulk surface resistance to the transfer of water from the surface to the air.</a:t>
            </a:r>
          </a:p>
        </p:txBody>
      </p:sp>
      <p:sp>
        <p:nvSpPr>
          <p:cNvPr id="145" name="Shape 14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2" name="Shape 15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8" name="Shape 15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 name="Shape 16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is the the CO2 flux density (</a:t>
            </a:r>
            <a:r>
              <a:rPr lang="en-US" sz="1200" b="0" i="1" u="none" strike="noStrike" cap="none" baseline="0">
                <a:solidFill>
                  <a:srgbClr val="000000"/>
                </a:solidFill>
                <a:latin typeface="Times New Roman"/>
                <a:ea typeface="Times New Roman"/>
                <a:cs typeface="Times New Roman"/>
                <a:sym typeface="Times New Roman"/>
              </a:rPr>
              <a:t>kgm</a:t>
            </a:r>
            <a:r>
              <a:rPr lang="en-US" sz="1200" b="0" i="0" u="none" strike="noStrike" cap="none" baseline="0">
                <a:solidFill>
                  <a:srgbClr val="000000"/>
                </a:solidFill>
                <a:latin typeface="Times New Roman"/>
                <a:ea typeface="Times New Roman"/>
                <a:cs typeface="Times New Roman"/>
                <a:sym typeface="Times New Roman"/>
              </a:rPr>
              <a:t>−2</a:t>
            </a:r>
            <a:r>
              <a:rPr lang="en-US" sz="1200" b="0" i="1" u="none" strike="noStrike" cap="none" baseline="0">
                <a:solidFill>
                  <a:srgbClr val="000000"/>
                </a:solidFill>
                <a:latin typeface="Times New Roman"/>
                <a:ea typeface="Times New Roman"/>
                <a:cs typeface="Times New Roman"/>
                <a:sym typeface="Times New Roman"/>
              </a:rPr>
              <a:t>s</a:t>
            </a:r>
            <a:r>
              <a:rPr lang="en-US" sz="1200" b="0" i="0" u="none" strike="noStrike" cap="none" baseline="0">
                <a:solidFill>
                  <a:srgbClr val="000000"/>
                </a:solidFill>
                <a:latin typeface="Times New Roman"/>
                <a:ea typeface="Times New Roman"/>
                <a:cs typeface="Times New Roman"/>
                <a:sym typeface="Times New Roman"/>
              </a:rPr>
              <a:t>−1</a:t>
            </a:r>
            <a:r>
              <a:rPr lang="en-US" sz="1800" b="0" i="0" u="none" strike="noStrike" cap="none" baseline="0"/>
              <a:t>), </a:t>
            </a:r>
            <a:r>
              <a:rPr lang="en-US" sz="1200" b="0" i="1" u="none" strike="noStrike" cap="none" baseline="0">
                <a:solidFill>
                  <a:srgbClr val="000000"/>
                </a:solidFill>
                <a:latin typeface="Times New Roman"/>
                <a:ea typeface="Times New Roman"/>
                <a:cs typeface="Times New Roman"/>
                <a:sym typeface="Times New Roman"/>
              </a:rPr>
              <a:t>ci</a:t>
            </a:r>
            <a:r>
              <a:rPr lang="en-US" sz="1800" b="0" i="0" u="none" strike="noStrike" cap="none" baseline="0"/>
              <a:t> is the internal leaf CO2 concentration, and </a:t>
            </a:r>
            <a:r>
              <a:rPr lang="en-US" sz="1200" b="0" i="1" u="none" strike="noStrike" cap="none" baseline="0">
                <a:solidFill>
                  <a:srgbClr val="000000"/>
                </a:solidFill>
                <a:latin typeface="Times New Roman"/>
                <a:ea typeface="Times New Roman"/>
                <a:cs typeface="Times New Roman"/>
                <a:sym typeface="Times New Roman"/>
              </a:rPr>
              <a:t>ca</a:t>
            </a:r>
            <a:r>
              <a:rPr lang="en-US" sz="1800" b="0" i="0" u="none" strike="noStrike" cap="none" baseline="0"/>
              <a:t> is the ambient CO2 concentration. Here,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stomatal resistance (see below), a measure of the difficulty (or ease) for the vegetation to transpire. </a:t>
            </a:r>
          </a:p>
          <a:p>
            <a:pPr>
              <a:buNone/>
            </a:pPr>
            <a:r>
              <a:rPr lang="en-US" sz="1800" b="0" i="0" u="none" strike="noStrike" cap="none" baseline="0"/>
              <a:t>The stomatal resistance is not the same as the bulk surface resistance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above as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includes the resistance to moisture transfer from the soil and leaf surface. For a crop or grassland, the bulk surface resistance can be estimated as  rs = rst / LAI_active where </a:t>
            </a:r>
            <a:r>
              <a:rPr lang="en-US" sz="1200" b="0" i="1" u="none" strike="noStrike" cap="none" baseline="0">
                <a:solidFill>
                  <a:srgbClr val="000000"/>
                </a:solidFill>
                <a:latin typeface="Times New Roman"/>
                <a:ea typeface="Times New Roman"/>
                <a:cs typeface="Times New Roman"/>
                <a:sym typeface="Times New Roman"/>
              </a:rPr>
              <a:t>LAIactive</a:t>
            </a:r>
            <a:r>
              <a:rPr lang="en-US" sz="1800" b="0" i="0" u="none" strike="noStrike" cap="none" baseline="0"/>
              <a:t> is the active (sunlit) leaf area index, and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‘bulk’ stomatal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p>
        </p:txBody>
      </p:sp>
      <p:sp>
        <p:nvSpPr>
          <p:cNvPr id="169" name="Shape 16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 name="Shape 176"/>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P</a:t>
            </a:r>
            <a:r>
              <a:rPr lang="en-US" sz="1800" b="0" i="0" u="none" strike="noStrike" cap="none" baseline="0"/>
              <a:t> is water input to the system (precipitation and snow melt generally, but also translocation of water e.g. in irrigation), </a:t>
            </a:r>
            <a:r>
              <a:rPr lang="en-US" sz="1200" b="0" i="1" u="none" strike="noStrike" cap="none" baseline="0">
                <a:solidFill>
                  <a:srgbClr val="000000"/>
                </a:solidFill>
                <a:latin typeface="Times New Roman"/>
                <a:ea typeface="Times New Roman"/>
                <a:cs typeface="Times New Roman"/>
                <a:sym typeface="Times New Roman"/>
              </a:rPr>
              <a:t>E</a:t>
            </a:r>
            <a:r>
              <a:rPr lang="en-US" sz="1800" b="0" i="0" u="none" strike="noStrike" cap="none" baseline="0"/>
              <a:t> is evapotranspiration (water from the surface to the atmosphere through evaporation from the soil and leaf surfaces and transpiration from leaves), </a:t>
            </a:r>
            <a:r>
              <a:rPr lang="en-US" sz="1200" b="0" i="1" u="none" strike="noStrike" cap="none" baseline="0">
                <a:solidFill>
                  <a:srgbClr val="000000"/>
                </a:solidFill>
                <a:latin typeface="Times New Roman"/>
                <a:ea typeface="Times New Roman"/>
                <a:cs typeface="Times New Roman"/>
                <a:sym typeface="Times New Roman"/>
              </a:rPr>
              <a:t>Rdrain</a:t>
            </a:r>
            <a:r>
              <a:rPr lang="en-US" sz="1800" b="0" i="0" u="none" strike="noStrike" cap="none" baseline="0"/>
              <a:t> is a </a:t>
            </a:r>
            <a:r>
              <a:rPr lang="en-US" sz="1800" b="0" i="1" u="none" strike="noStrike" cap="none" baseline="0"/>
              <a:t>slow</a:t>
            </a:r>
            <a:r>
              <a:rPr lang="en-US" sz="1800" b="0" i="0" u="none" strike="noStrike" cap="none" baseline="0"/>
              <a:t> drainage component of water loss from an area, </a:t>
            </a:r>
            <a:r>
              <a:rPr lang="en-US" sz="1200" b="0" i="1" u="none" strike="noStrike" cap="none" baseline="0">
                <a:solidFill>
                  <a:srgbClr val="000000"/>
                </a:solidFill>
                <a:latin typeface="Times New Roman"/>
                <a:ea typeface="Times New Roman"/>
                <a:cs typeface="Times New Roman"/>
                <a:sym typeface="Times New Roman"/>
              </a:rPr>
              <a:t>Rsurf</a:t>
            </a:r>
            <a:r>
              <a:rPr lang="en-US" sz="1800" b="0" i="0" u="none" strike="noStrike" cap="none" baseline="0"/>
              <a:t> is surface runoff, and </a:t>
            </a:r>
            <a:r>
              <a:rPr lang="en-US" sz="1200" b="0" i="0" u="none" strike="noStrike" cap="none" baseline="0">
                <a:solidFill>
                  <a:srgbClr val="000000"/>
                </a:solidFill>
                <a:latin typeface="Times New Roman"/>
                <a:ea typeface="Times New Roman"/>
                <a:cs typeface="Times New Roman"/>
                <a:sym typeface="Times New Roman"/>
              </a:rPr>
              <a:t>Δ</a:t>
            </a:r>
            <a:r>
              <a:rPr lang="en-US" sz="1200" b="0" i="1" u="none" strike="noStrike" cap="none" baseline="0">
                <a:solidFill>
                  <a:srgbClr val="000000"/>
                </a:solidFill>
                <a:latin typeface="Times New Roman"/>
                <a:ea typeface="Times New Roman"/>
                <a:cs typeface="Times New Roman"/>
                <a:sym typeface="Times New Roman"/>
              </a:rPr>
              <a:t>S</a:t>
            </a:r>
            <a:r>
              <a:rPr lang="en-US" sz="1800" b="0" i="0" u="none" strike="noStrike" cap="none" baseline="0"/>
              <a:t> is the change in soil moisture storage.</a:t>
            </a:r>
          </a:p>
        </p:txBody>
      </p:sp>
      <p:sp>
        <p:nvSpPr>
          <p:cNvPr id="177" name="Shape 177"/>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83" name="Shape 18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 name="Shape 1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sz="1800" b="0" i="1" u="none" strike="noStrike" cap="none" baseline="0"/>
              <a:t>potential growth</a:t>
            </a:r>
            <a:r>
              <a:rPr lang="en-US" sz="1800" b="0" i="0" u="none" strike="noStrike" cap="none" baseline="0"/>
              <a:t> of the vegetation under these conditions. The </a:t>
            </a:r>
            <a:r>
              <a:rPr lang="en-US" sz="1800" b="0" i="1" u="none" strike="noStrike" cap="none" baseline="0"/>
              <a:t>attainable growth</a:t>
            </a:r>
            <a:r>
              <a:rPr lang="en-US" sz="1800" b="0" i="0" u="none" strike="noStrike" cap="none" baseline="0"/>
              <a:t> then is the potential growth modulated by some limiting factors such as water or nutrient availabiliy. The </a:t>
            </a:r>
            <a:r>
              <a:rPr lang="en-US" sz="1800" b="0" i="1" u="none" strike="noStrike" cap="none" baseline="0"/>
              <a:t>actual</a:t>
            </a:r>
            <a:r>
              <a:rPr lang="en-US" sz="1800" b="0" i="0" u="none" strike="noStrike" cap="none" baseline="0"/>
              <a:t> growth then has some further modulation by pest, disease etc. or when considering carbon stocks perhaps other reducing factors such as grazing.</a:t>
            </a:r>
          </a:p>
        </p:txBody>
      </p:sp>
      <p:sp>
        <p:nvSpPr>
          <p:cNvPr id="191" name="Shape 191"/>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8" name="Shape 19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main state variable here is the </a:t>
            </a:r>
            <a:r>
              <a:rPr lang="en-US" sz="1800" b="0" i="1" u="none" strike="noStrike" cap="none" baseline="0"/>
              <a:t>pool</a:t>
            </a:r>
            <a:r>
              <a:rPr lang="en-US" sz="1800" b="0" i="0" u="none" strike="noStrike" cap="none" baseline="0"/>
              <a:t> of structural biomass, which is also represented as a set of pools in different plant organs (leaves, stems, roots and storage organs). The fundamental process within such a model then is the production of this pool of stuctural biomass and its allocation to organ pools. The other state variable here is the </a:t>
            </a:r>
            <a:r>
              <a:rPr lang="en-US" sz="1800" b="0" i="1" u="none" strike="noStrike" cap="none" baseline="0"/>
              <a:t>development stage</a:t>
            </a:r>
            <a:r>
              <a:rPr lang="en-US" sz="1800" b="0" i="0" u="none" strike="noStrike" cap="none" baseline="0"/>
              <a:t> which strongly affects the allocation rate from the ‘structural biomass’ pool to the different organs. It also impacts plant </a:t>
            </a:r>
            <a:r>
              <a:rPr lang="en-US" sz="1800" b="0" i="1" u="none" strike="noStrike" cap="none" baseline="0"/>
              <a:t>structure</a:t>
            </a:r>
            <a:r>
              <a:rPr lang="en-US" sz="1800" b="0" i="0" u="none" strike="noStrike" cap="none" baseline="0"/>
              <a:t> although this is not generally explicitly considered in such models.</a:t>
            </a:r>
          </a:p>
          <a:p>
            <a:pPr marL="0" marR="0" lvl="0" indent="0" algn="l" rtl="0">
              <a:lnSpc>
                <a:spcPct val="100000"/>
              </a:lnSpc>
              <a:spcBef>
                <a:spcPts val="540"/>
              </a:spcBef>
              <a:spcAft>
                <a:spcPts val="0"/>
              </a:spcAft>
              <a:buClr>
                <a:srgbClr val="000000"/>
              </a:buClr>
              <a:buSzPct val="25000"/>
              <a:buFont typeface="Arial"/>
              <a:buNone/>
            </a:pPr>
            <a:r>
              <a:rPr lang="en-US" sz="1800" b="0" i="0" u="none" strike="noStrike" cap="none" baseline="0"/>
              <a:t>The biogeochemical </a:t>
            </a:r>
            <a:r>
              <a:rPr lang="en-US" sz="1800" b="0" i="1" u="none" strike="noStrike" cap="none" baseline="0"/>
              <a:t>processes</a:t>
            </a:r>
            <a:r>
              <a:rPr lang="en-US" sz="1800" b="0" i="0" u="none" strike="noStrike" cap="none" baseline="0"/>
              <a:t> represented here are photosynthesis, respiration (maintenance and growth) and the development rate which controls the ‘stage of development’ of the crop. Note that </a:t>
            </a:r>
            <a:r>
              <a:rPr lang="en-US" sz="1800" b="0" i="1" u="none" strike="noStrike" cap="none" baseline="0"/>
              <a:t>only</a:t>
            </a:r>
            <a:r>
              <a:rPr lang="en-US" sz="1800" b="0" i="0" u="none" strike="noStrike" cap="none" baseline="0"/>
              <a:t> states and processes directly involving the plant are considered in such a crop growth model (i.e. we do not consider what happens to/in the soil).</a:t>
            </a:r>
          </a:p>
          <a:p>
            <a:endParaRPr lang="en-US" sz="1800" b="0" i="0" u="none" strike="noStrike" cap="none" baseline="0"/>
          </a:p>
          <a:p>
            <a:endParaRPr lang="en-US" sz="1800" b="0" i="0" u="none" strike="noStrike" cap="none" baseline="0"/>
          </a:p>
        </p:txBody>
      </p:sp>
      <p:sp>
        <p:nvSpPr>
          <p:cNvPr id="199" name="Shape 19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05" name="Shape 2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 name="Shape 212"/>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essentials of the method are some semi-mechanistic model of stomatal conductance from the net leaf assimilation rate </a:t>
            </a:r>
            <a:r>
              <a:rPr lang="en-US" sz="1200" b="0" i="1" u="none" strike="noStrike" cap="none" baseline="0">
                <a:solidFill>
                  <a:srgbClr val="000000"/>
                </a:solidFill>
                <a:latin typeface="Times New Roman"/>
                <a:ea typeface="Times New Roman"/>
                <a:cs typeface="Times New Roman"/>
                <a:sym typeface="Times New Roman"/>
              </a:rPr>
              <a:t>An</a:t>
            </a:r>
            <a:r>
              <a:rPr lang="en-US" sz="1800" b="0" i="0" u="none" strike="noStrike" cap="none" baseline="0"/>
              <a:t> and the calculation of </a:t>
            </a:r>
            <a:r>
              <a:rPr lang="en-US" sz="1800" b="0" i="1" u="none" strike="noStrike" cap="none" baseline="0"/>
              <a:t>A_n</a:t>
            </a:r>
            <a:r>
              <a:rPr lang="en-US" sz="1800" b="0" i="0" u="none" strike="noStrike" cap="none" baseline="0"/>
              <a:t> a as the minimum of potential assimilation under different limitations with leaf respiration subtracted (deal with in detail below)</a:t>
            </a:r>
          </a:p>
        </p:txBody>
      </p:sp>
      <p:sp>
        <p:nvSpPr>
          <p:cNvPr id="213" name="Shape 21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19" name="Shape 21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636" name="Shape 6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42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94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8" name="Shape 10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 name="Shape 11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In the above figure, showing global averages of components of the energy balance, the solar radiation is represented as 100 units. Around 31 units are exchanged as sensible and latent heat fluxes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respectively), but the properties of the land surface significantly affect the way these fluxes are partitioned. The land surface also acts to </a:t>
            </a:r>
            <a:r>
              <a:rPr lang="en-US" sz="1800" b="0" i="1" u="none" strike="noStrike" cap="none" baseline="0"/>
              <a:t>store</a:t>
            </a:r>
            <a:r>
              <a:rPr lang="en-US" sz="1800" b="0" i="0" u="none" strike="noStrike" cap="none" baseline="0"/>
              <a:t> energy on various timescales (diurnal, seasonal, and longer).</a:t>
            </a:r>
          </a:p>
        </p:txBody>
      </p:sp>
      <p:sp>
        <p:nvSpPr>
          <p:cNvPr id="115" name="Shape 11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 name="Shape 121"/>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net radiation </a:t>
            </a:r>
            <a:r>
              <a:rPr lang="en-US" sz="1200" b="0" i="1" u="none" strike="noStrike" cap="none" baseline="0">
                <a:solidFill>
                  <a:srgbClr val="000000"/>
                </a:solidFill>
                <a:latin typeface="Times New Roman"/>
                <a:ea typeface="Times New Roman"/>
                <a:cs typeface="Times New Roman"/>
                <a:sym typeface="Times New Roman"/>
              </a:rPr>
              <a:t>Rn</a:t>
            </a:r>
            <a:r>
              <a:rPr lang="en-US" sz="1800" b="0" i="0" u="none" strike="noStrike" cap="none" baseline="0"/>
              <a:t> must be balanced by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and by the soil flux </a:t>
            </a:r>
            <a:r>
              <a:rPr lang="en-US" sz="1200" b="0" i="1" u="none" strike="noStrike" cap="none" baseline="0">
                <a:solidFill>
                  <a:srgbClr val="000000"/>
                </a:solidFill>
                <a:latin typeface="Times New Roman"/>
                <a:ea typeface="Times New Roman"/>
                <a:cs typeface="Times New Roman"/>
                <a:sym typeface="Times New Roman"/>
              </a:rPr>
              <a:t>G</a:t>
            </a:r>
            <a:r>
              <a:rPr lang="en-US" sz="1800" b="0" i="0" u="none" strike="noStrike" cap="none" baseline="0"/>
              <a:t> and the chemical energy flux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stored in photosynthesis:</a:t>
            </a:r>
          </a:p>
        </p:txBody>
      </p:sp>
      <p:sp>
        <p:nvSpPr>
          <p:cNvPr id="122" name="Shape 122"/>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9" name="Shape 129"/>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We can already see from these equations that changes in e.g. albedo </a:t>
            </a:r>
            <a:r>
              <a:rPr lang="en-US" sz="1200" b="0" i="1" u="none" strike="noStrike" cap="none" baseline="0" dirty="0">
                <a:solidFill>
                  <a:srgbClr val="000000"/>
                </a:solidFill>
                <a:latin typeface="Times New Roman"/>
                <a:ea typeface="Times New Roman"/>
                <a:cs typeface="Times New Roman"/>
                <a:sym typeface="Times New Roman"/>
              </a:rPr>
              <a:t>α</a:t>
            </a:r>
            <a:r>
              <a:rPr lang="en-US" sz="1800" b="0" i="0" u="none" strike="noStrike" cap="none" baseline="0" dirty="0"/>
              <a:t> are likely to alter </a:t>
            </a:r>
            <a:r>
              <a:rPr lang="en-US" sz="1200" b="0" i="1" u="none" strike="noStrike" cap="none" baseline="0" dirty="0">
                <a:solidFill>
                  <a:srgbClr val="000000"/>
                </a:solidFill>
                <a:latin typeface="Times New Roman"/>
                <a:ea typeface="Times New Roman"/>
                <a:cs typeface="Times New Roman"/>
                <a:sym typeface="Times New Roman"/>
              </a:rPr>
              <a:t>H</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λE</a:t>
            </a:r>
            <a:r>
              <a:rPr lang="en-US" sz="1800" b="0" i="0" u="none" strike="noStrike" cap="none" baseline="0" dirty="0"/>
              <a:t> by altering </a:t>
            </a:r>
            <a:r>
              <a:rPr lang="en-US" sz="1200" b="0" i="1" u="none" strike="noStrike" cap="none" baseline="0" dirty="0">
                <a:solidFill>
                  <a:srgbClr val="000000"/>
                </a:solidFill>
                <a:latin typeface="Times New Roman"/>
                <a:ea typeface="Times New Roman"/>
                <a:cs typeface="Times New Roman"/>
                <a:sym typeface="Times New Roman"/>
              </a:rPr>
              <a:t>Rn</a:t>
            </a:r>
            <a:r>
              <a:rPr lang="en-US" sz="1800" b="0" i="0" u="none" strike="noStrike" cap="none" baseline="0" dirty="0"/>
              <a:t>.</a:t>
            </a:r>
          </a:p>
        </p:txBody>
      </p:sp>
      <p:sp>
        <p:nvSpPr>
          <p:cNvPr id="130" name="Shape 130"/>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pic>
        <p:nvPicPr>
          <p:cNvPr id="17" name="Shape 17"/>
          <p:cNvPicPr preferRelativeResize="0"/>
          <p:nvPr/>
        </p:nvPicPr>
        <p:blipFill>
          <a:blip r:embed="rId2"/>
          <a:stretch>
            <a:fillRect/>
          </a:stretch>
        </p:blipFill>
        <p:spPr>
          <a:xfrm>
            <a:off x="7600950" y="6732588"/>
            <a:ext cx="2087562" cy="619124"/>
          </a:xfrm>
          <a:prstGeom prst="rect">
            <a:avLst/>
          </a:prstGeom>
        </p:spPr>
      </p:pic>
      <p:pic>
        <p:nvPicPr>
          <p:cNvPr id="18" name="Shape 18"/>
          <p:cNvPicPr preferRelativeResize="0"/>
          <p:nvPr/>
        </p:nvPicPr>
        <p:blipFill>
          <a:blip r:embed="rId3"/>
          <a:stretch>
            <a:fillRect/>
          </a:stretch>
        </p:blipFill>
        <p:spPr>
          <a:xfrm>
            <a:off x="144463" y="6692900"/>
            <a:ext cx="2982912" cy="758825"/>
          </a:xfrm>
          <a:prstGeom prst="rect">
            <a:avLst/>
          </a:prstGeom>
        </p:spPr>
      </p:pic>
      <p:sp>
        <p:nvSpPr>
          <p:cNvPr id="19" name="Shape 19"/>
          <p:cNvSpPr txBox="1">
            <a:spLocks noGrp="1"/>
          </p:cNvSpPr>
          <p:nvPr>
            <p:ph type="ctrTitle"/>
          </p:nvPr>
        </p:nvSpPr>
        <p:spPr>
          <a:xfrm>
            <a:off x="755650" y="2347913"/>
            <a:ext cx="8569325" cy="1620836"/>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20" name="Shape 20"/>
          <p:cNvSpPr txBox="1">
            <a:spLocks noGrp="1"/>
          </p:cNvSpPr>
          <p:nvPr>
            <p:ph type="subTitle" idx="1"/>
          </p:nvPr>
        </p:nvSpPr>
        <p:spPr>
          <a:xfrm>
            <a:off x="1512887" y="4284662"/>
            <a:ext cx="7056437" cy="1931986"/>
          </a:xfrm>
          <a:prstGeom prst="rect">
            <a:avLst/>
          </a:prstGeom>
          <a:solidFill>
            <a:srgbClr val="99CC00"/>
          </a:solidFill>
          <a:ln>
            <a:noFill/>
          </a:ln>
        </p:spPr>
        <p:txBody>
          <a:bodyPr lIns="91425" tIns="91425" rIns="91425" bIns="91425" anchor="t" anchorCtr="0"/>
          <a:lstStyle>
            <a:lvl1pPr marL="0" marR="0" indent="0" algn="ctr" rtl="0">
              <a:lnSpc>
                <a:spcPct val="93000"/>
              </a:lnSpc>
              <a:spcBef>
                <a:spcPts val="0"/>
              </a:spcBef>
              <a:spcAft>
                <a:spcPts val="0"/>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74" name="Shape 74"/>
          <p:cNvSpPr txBox="1">
            <a:spLocks noGrp="1"/>
          </p:cNvSpPr>
          <p:nvPr>
            <p:ph type="body" idx="1"/>
          </p:nvPr>
        </p:nvSpPr>
        <p:spPr>
          <a:xfrm rot="5400000">
            <a:off x="2544762" y="-271462"/>
            <a:ext cx="4987924" cy="9067799"/>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75" name="Shape 7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6" name="Shape 7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7" name="Shape 7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211762" y="2395537"/>
            <a:ext cx="6454775" cy="2266949"/>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80" name="Shape 80"/>
          <p:cNvSpPr txBox="1">
            <a:spLocks noGrp="1"/>
          </p:cNvSpPr>
          <p:nvPr>
            <p:ph type="body" idx="1"/>
          </p:nvPr>
        </p:nvSpPr>
        <p:spPr>
          <a:xfrm rot="5400000">
            <a:off x="601662" y="204787"/>
            <a:ext cx="6454775" cy="6648450"/>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81" name="Shape 8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2" name="Shape 8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3" name="Shape 8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23" name="Shape 23"/>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24" name="Shape 24"/>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5" name="Shape 25"/>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6" name="Shape 26"/>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96925" y="4857750"/>
            <a:ext cx="8567738" cy="1501775"/>
          </a:xfrm>
          <a:prstGeom prst="rect">
            <a:avLst/>
          </a:prstGeom>
          <a:solidFill>
            <a:srgbClr val="99CC00"/>
          </a:solidFill>
          <a:ln>
            <a:noFill/>
          </a:ln>
        </p:spPr>
        <p:txBody>
          <a:bodyPr lIns="91425" tIns="91425" rIns="91425" b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9" name="Shape 29"/>
          <p:cNvSpPr txBox="1">
            <a:spLocks noGrp="1"/>
          </p:cNvSpPr>
          <p:nvPr>
            <p:ph type="body" idx="1"/>
          </p:nvPr>
        </p:nvSpPr>
        <p:spPr>
          <a:xfrm>
            <a:off x="796925" y="3203575"/>
            <a:ext cx="8567738" cy="1654174"/>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30" name="Shape 30"/>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1" name="Shape 31"/>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2" name="Shape 32"/>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35" name="Shape 35"/>
          <p:cNvSpPr txBox="1">
            <a:spLocks noGrp="1"/>
          </p:cNvSpPr>
          <p:nvPr>
            <p:ph type="body" idx="1"/>
          </p:nvPr>
        </p:nvSpPr>
        <p:spPr>
          <a:xfrm>
            <a:off x="5048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2"/>
          </p:nvPr>
        </p:nvSpPr>
        <p:spPr>
          <a:xfrm>
            <a:off x="51149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7" name="Shape 37"/>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8" name="Shape 38"/>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9" name="Shape 39"/>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504825" y="303212"/>
            <a:ext cx="9072562" cy="1258887"/>
          </a:xfrm>
          <a:prstGeom prst="rect">
            <a:avLst/>
          </a:prstGeom>
          <a:solidFill>
            <a:srgbClr val="99CC00"/>
          </a:solid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504825" y="1692275"/>
            <a:ext cx="4452937"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3" name="Shape 43"/>
          <p:cNvSpPr txBox="1">
            <a:spLocks noGrp="1"/>
          </p:cNvSpPr>
          <p:nvPr>
            <p:ph type="body" idx="2"/>
          </p:nvPr>
        </p:nvSpPr>
        <p:spPr>
          <a:xfrm>
            <a:off x="504825" y="2397125"/>
            <a:ext cx="4452937"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4" name="Shape 44"/>
          <p:cNvSpPr txBox="1">
            <a:spLocks noGrp="1"/>
          </p:cNvSpPr>
          <p:nvPr>
            <p:ph type="body" idx="3"/>
          </p:nvPr>
        </p:nvSpPr>
        <p:spPr>
          <a:xfrm>
            <a:off x="5121275" y="1692275"/>
            <a:ext cx="4456112"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5" name="Shape 45"/>
          <p:cNvSpPr txBox="1">
            <a:spLocks noGrp="1"/>
          </p:cNvSpPr>
          <p:nvPr>
            <p:ph type="body" idx="4"/>
          </p:nvPr>
        </p:nvSpPr>
        <p:spPr>
          <a:xfrm>
            <a:off x="5121275" y="2397125"/>
            <a:ext cx="4456112"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6" name="Shape 46"/>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7" name="Shape 47"/>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8" name="Shape 48"/>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51" name="Shape 5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2" name="Shape 5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3" name="Shape 5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6" name="Shape 5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7" name="Shape 5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504825" y="301625"/>
            <a:ext cx="3316287" cy="127952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1"/>
          </p:nvPr>
        </p:nvSpPr>
        <p:spPr>
          <a:xfrm>
            <a:off x="3941762" y="301625"/>
            <a:ext cx="5635625" cy="64516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1" name="Shape 61"/>
          <p:cNvSpPr txBox="1">
            <a:spLocks noGrp="1"/>
          </p:cNvSpPr>
          <p:nvPr>
            <p:ph type="body" idx="2"/>
          </p:nvPr>
        </p:nvSpPr>
        <p:spPr>
          <a:xfrm>
            <a:off x="504825" y="1581150"/>
            <a:ext cx="3316287" cy="5172075"/>
          </a:xfrm>
          <a:prstGeom prst="rect">
            <a:avLst/>
          </a:prstGeom>
          <a:noFill/>
          <a:ln>
            <a:noFill/>
          </a:ln>
        </p:spPr>
        <p:txBody>
          <a:bodyPr lIns="91425" tIns="91425" rIns="91425" bIns="91425" anchor="t"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62" name="Shape 62"/>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4" name="Shape 64"/>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976438" y="5291137"/>
            <a:ext cx="6048374" cy="62547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9" name="Shape 69"/>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1" name="Shape 71"/>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10" name="Shape 10"/>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marR="0" indent="-342900" algn="l" rtl="0">
              <a:lnSpc>
                <a:spcPct val="93000"/>
              </a:lnSpc>
              <a:spcBef>
                <a:spcPts val="0"/>
              </a:spcBef>
              <a:spcAft>
                <a:spcPts val="1425"/>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
        <p:nvSpPr>
          <p:cNvPr id="11" name="Shape 1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2" name="Shape 1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3" name="Shape 1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pic>
        <p:nvPicPr>
          <p:cNvPr id="14" name="Shape 14"/>
          <p:cNvPicPr preferRelativeResize="0"/>
          <p:nvPr/>
        </p:nvPicPr>
        <p:blipFill>
          <a:blip r:embed="rId13"/>
          <a:stretch>
            <a:fillRect/>
          </a:stretch>
        </p:blipFill>
        <p:spPr>
          <a:xfrm>
            <a:off x="7600950" y="6732588"/>
            <a:ext cx="2087562" cy="619124"/>
          </a:xfrm>
          <a:prstGeom prst="rect">
            <a:avLst/>
          </a:prstGeom>
        </p:spPr>
      </p:pic>
      <p:pic>
        <p:nvPicPr>
          <p:cNvPr id="15" name="Shape 15"/>
          <p:cNvPicPr preferRelativeResize="0"/>
          <p:nvPr/>
        </p:nvPicPr>
        <p:blipFill>
          <a:blip r:embed="rId14"/>
          <a:stretch>
            <a:fillRect/>
          </a:stretch>
        </p:blipFill>
        <p:spPr>
          <a:xfrm>
            <a:off x="144463" y="6692900"/>
            <a:ext cx="2982912" cy="75882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www2.geog.ucl.ac.uk/~mdisney/papers/quaife_et_al_land_cover.pdf"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annualreviews.org/doi/10.1146/annurev-environ-012913-093456" TargetMode="External"/><Relationship Id="rId5" Type="http://schemas.openxmlformats.org/officeDocument/2006/relationships/hyperlink" Target="https://doi.org/10.1111/nph.15451" TargetMode="Externa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tif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719831" y="179436"/>
            <a:ext cx="8568629" cy="1728191"/>
          </a:xfrm>
          <a:prstGeom prst="rect">
            <a:avLst/>
          </a:prstGeom>
          <a:solidFill>
            <a:srgbClr val="D8D8D8"/>
          </a:solidFill>
          <a:ln>
            <a:noFill/>
          </a:ln>
        </p:spPr>
        <p:txBody>
          <a:bodyPr lIns="0" tIns="0" rIns="0" bIns="0" anchor="ctr" anchorCtr="0">
            <a:noAutofit/>
          </a:bodyPr>
          <a:lstStyle/>
          <a:p>
            <a:pPr lvl="0">
              <a:buSzPct val="25000"/>
            </a:pPr>
            <a:r>
              <a:rPr lang="en-US" sz="3600" b="1" i="0" u="none" strike="noStrike" cap="none" baseline="0" dirty="0">
                <a:solidFill>
                  <a:srgbClr val="000000"/>
                </a:solidFill>
                <a:latin typeface="Arial"/>
                <a:ea typeface="Arial"/>
                <a:cs typeface="Arial"/>
                <a:sym typeface="Arial"/>
              </a:rPr>
              <a:t>GEOG0113 </a:t>
            </a:r>
            <a:r>
              <a:rPr lang="en-US" sz="3600" b="1" dirty="0"/>
              <a:t>Lecture 006</a:t>
            </a:r>
            <a:br>
              <a:rPr lang="en-US" sz="3600" b="1" i="0" u="none" strike="noStrike" cap="none" baseline="0" dirty="0">
                <a:solidFill>
                  <a:srgbClr val="000000"/>
                </a:solidFill>
                <a:latin typeface="Arial"/>
                <a:ea typeface="Arial"/>
                <a:cs typeface="Arial"/>
                <a:sym typeface="Arial"/>
              </a:rPr>
            </a:br>
            <a:r>
              <a:rPr lang="en-US" sz="3600" b="1" i="0" u="none" strike="noStrike" cap="none" baseline="0" dirty="0">
                <a:solidFill>
                  <a:srgbClr val="000000"/>
                </a:solidFill>
                <a:latin typeface="Arial"/>
                <a:ea typeface="Arial"/>
                <a:cs typeface="Arial"/>
                <a:sym typeface="Arial"/>
              </a:rPr>
              <a:t>Terrestrial Ecosystem Modelling</a:t>
            </a:r>
          </a:p>
        </p:txBody>
      </p:sp>
      <p:sp>
        <p:nvSpPr>
          <p:cNvPr id="86" name="Shape 86"/>
          <p:cNvSpPr txBox="1">
            <a:spLocks noGrp="1"/>
          </p:cNvSpPr>
          <p:nvPr>
            <p:ph type="subTitle" idx="1"/>
          </p:nvPr>
        </p:nvSpPr>
        <p:spPr>
          <a:xfrm>
            <a:off x="1839911" y="3779837"/>
            <a:ext cx="6172199" cy="2362200"/>
          </a:xfrm>
          <a:prstGeom prst="rect">
            <a:avLst/>
          </a:prstGeom>
          <a:solidFill>
            <a:srgbClr val="D8D8D8"/>
          </a:solidFill>
          <a:ln>
            <a:noFill/>
          </a:ln>
        </p:spPr>
        <p:txBody>
          <a:bodyPr lIns="0" tIns="28200" rIns="0" bIns="0" anchor="ctr" anchorCtr="1">
            <a:noAutofit/>
          </a:bodyPr>
          <a:lstStyle/>
          <a:p>
            <a:pPr marL="0" marR="0" lvl="0" indent="0" algn="ctr" rtl="0">
              <a:lnSpc>
                <a:spcPct val="93000"/>
              </a:lnSpc>
              <a:spcBef>
                <a:spcPts val="0"/>
              </a:spcBef>
              <a:spcAft>
                <a:spcPts val="0"/>
              </a:spcAft>
              <a:buSzPct val="25000"/>
              <a:buNone/>
            </a:pPr>
            <a:r>
              <a:rPr lang="en-US" sz="3200" b="1" i="0" u="none" strike="noStrike" cap="none" baseline="0" dirty="0">
                <a:solidFill>
                  <a:srgbClr val="000000"/>
                </a:solidFill>
                <a:latin typeface="Arial"/>
                <a:ea typeface="Arial"/>
                <a:cs typeface="Arial"/>
                <a:sym typeface="Arial"/>
              </a:rPr>
              <a:t>P. Lewis</a:t>
            </a:r>
            <a:endParaRPr lang="en-US" sz="3200" b="1" dirty="0"/>
          </a:p>
          <a:p>
            <a:pPr marL="0" marR="0" lvl="0" indent="0" algn="ctr" rtl="0">
              <a:lnSpc>
                <a:spcPct val="93000"/>
              </a:lnSpc>
              <a:spcBef>
                <a:spcPts val="0"/>
              </a:spcBef>
              <a:spcAft>
                <a:spcPts val="0"/>
              </a:spcAft>
              <a:buSzPct val="25000"/>
              <a:buNone/>
            </a:pPr>
            <a:endParaRPr lang="en-US" sz="3200" b="1" i="0" u="none" strike="noStrike" cap="none" baseline="0" dirty="0">
              <a:solidFill>
                <a:srgbClr val="000000"/>
              </a:solidFill>
              <a:latin typeface="Arial"/>
              <a:ea typeface="Arial"/>
              <a:cs typeface="Arial"/>
              <a:sym typeface="Arial"/>
            </a:endParaRP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UCL Geography </a:t>
            </a: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&amp; NERC NCEO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04825" y="301625"/>
            <a:ext cx="9067799" cy="1260599"/>
          </a:xfrm>
          <a:prstGeom prst="rect">
            <a:avLst/>
          </a:prstGeom>
        </p:spPr>
        <p:txBody>
          <a:bodyPr lIns="91425" tIns="91425" rIns="91425" bIns="91425" anchor="ctr" anchorCtr="0">
            <a:noAutofit/>
          </a:bodyPr>
          <a:lstStyle/>
          <a:p>
            <a:pPr>
              <a:buNone/>
            </a:pPr>
            <a:r>
              <a:rPr lang="en-US" sz="4400"/>
              <a:t>Changing albedo</a:t>
            </a:r>
          </a:p>
        </p:txBody>
      </p:sp>
      <p:pic>
        <p:nvPicPr>
          <p:cNvPr id="133" name="Shape 133"/>
          <p:cNvPicPr preferRelativeResize="0"/>
          <p:nvPr/>
        </p:nvPicPr>
        <p:blipFill>
          <a:blip r:embed="rId5"/>
          <a:stretch>
            <a:fillRect/>
          </a:stretch>
        </p:blipFill>
        <p:spPr>
          <a:xfrm>
            <a:off x="1603226" y="1562225"/>
            <a:ext cx="7242149" cy="4903199"/>
          </a:xfrm>
          <a:prstGeom prst="rect">
            <a:avLst/>
          </a:prstGeom>
          <a:noFill/>
          <a:ln>
            <a:noFill/>
          </a:ln>
        </p:spPr>
      </p:pic>
      <p:pic>
        <p:nvPicPr>
          <p:cNvPr id="2" name="Audio Recording 12 Jan 2021 at 14:38:47" descr="Audio Recording 12 Jan 2021 at 14:38:47">
            <a:hlinkClick r:id="" action="ppaction://media"/>
            <a:extLst>
              <a:ext uri="{FF2B5EF4-FFF2-40B4-BE49-F238E27FC236}">
                <a16:creationId xmlns:a16="http://schemas.microsoft.com/office/drawing/2014/main" id="{890E63CB-1889-774F-B7F6-8506F786DC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Partitioning latent &amp; sensible heat</a:t>
            </a:r>
          </a:p>
        </p:txBody>
      </p:sp>
      <p:sp>
        <p:nvSpPr>
          <p:cNvPr id="139" name="Shape 13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Partitioning important as controls flux of water </a:t>
            </a:r>
            <a:r>
              <a:rPr lang="en-US" sz="3200" b="0" i="0" u="none" strike="noStrike" cap="none" baseline="0" dirty="0" err="1">
                <a:solidFill>
                  <a:srgbClr val="000000"/>
                </a:solidFill>
                <a:latin typeface="Arial"/>
                <a:ea typeface="Arial"/>
                <a:cs typeface="Arial"/>
                <a:sym typeface="Arial"/>
              </a:rPr>
              <a:t>vapour</a:t>
            </a:r>
            <a:r>
              <a:rPr lang="en-US" sz="3200" b="0" i="0" u="none" strike="noStrike" cap="none" baseline="0" dirty="0">
                <a:solidFill>
                  <a:srgbClr val="000000"/>
                </a:solidFill>
                <a:latin typeface="Arial"/>
                <a:ea typeface="Arial"/>
                <a:cs typeface="Arial"/>
                <a:sym typeface="Arial"/>
              </a:rPr>
              <a:t> to the atmosphere</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Influence on cloudiness, rain</a:t>
            </a:r>
          </a:p>
          <a:p>
            <a:pPr marL="457200" marR="0" lvl="0" indent="-457200" algn="l" rtl="0">
              <a:lnSpc>
                <a:spcPct val="93000"/>
              </a:lnSpc>
              <a:spcBef>
                <a:spcPts val="1138"/>
              </a:spcBef>
              <a:spcAft>
                <a:spcPts val="0"/>
              </a:spcAft>
              <a:buClr>
                <a:srgbClr val="000000"/>
              </a:buClr>
              <a:buSzPct val="100000"/>
              <a:buFont typeface="Arial"/>
              <a:buChar char="•"/>
            </a:pPr>
            <a:r>
              <a:rPr lang="en-US" sz="3200" b="0" i="1" u="none" strike="noStrike" cap="none" baseline="0" dirty="0">
                <a:solidFill>
                  <a:srgbClr val="000000"/>
                </a:solidFill>
                <a:latin typeface="Arial"/>
                <a:ea typeface="Arial"/>
                <a:cs typeface="Arial"/>
                <a:sym typeface="Arial"/>
              </a:rPr>
              <a:t>H</a:t>
            </a:r>
            <a:r>
              <a:rPr lang="en-US" sz="3200" b="0" i="0" u="none" strike="noStrike" cap="none" baseline="0" dirty="0">
                <a:solidFill>
                  <a:srgbClr val="000000"/>
                </a:solidFill>
                <a:latin typeface="Arial"/>
                <a:ea typeface="Arial"/>
                <a:cs typeface="Arial"/>
                <a:sym typeface="Arial"/>
              </a:rPr>
              <a:t> and </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a:solidFill>
                  <a:srgbClr val="000000"/>
                </a:solidFill>
                <a:latin typeface="Arial"/>
                <a:ea typeface="Arial"/>
                <a:cs typeface="Arial"/>
                <a:sym typeface="Arial"/>
              </a:rPr>
              <a:t> are turbulent heat fluxes</a:t>
            </a:r>
          </a:p>
          <a:p>
            <a:endParaRPr lang="en-US" sz="3200" b="0" i="0" u="none" strike="noStrike" cap="none" baseline="0" dirty="0">
              <a:solidFill>
                <a:srgbClr val="000000"/>
              </a:solidFill>
              <a:latin typeface="Arial"/>
              <a:ea typeface="Arial"/>
              <a:cs typeface="Arial"/>
              <a:sym typeface="Arial"/>
            </a:endParaRPr>
          </a:p>
          <a:p>
            <a:endParaRPr lang="en-US" sz="3200" b="0" i="0" u="none" strike="noStrike" cap="none" baseline="0" dirty="0">
              <a:solidFill>
                <a:srgbClr val="000000"/>
              </a:solidFill>
              <a:latin typeface="Arial"/>
              <a:ea typeface="Arial"/>
              <a:cs typeface="Arial"/>
              <a:sym typeface="Arial"/>
            </a:endParaRPr>
          </a:p>
          <a:p>
            <a:pPr marL="457200" lvl="0" indent="-457200">
              <a:spcBef>
                <a:spcPts val="1425"/>
              </a:spcBef>
              <a:spcAft>
                <a:spcPts val="0"/>
              </a:spcAft>
              <a:buClr>
                <a:srgbClr val="000000"/>
              </a:buClr>
              <a:buSzPct val="100000"/>
              <a:buFont typeface="Arial"/>
              <a:buChar char="•"/>
            </a:pP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surface T; </a:t>
            </a: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ref. temp. above surface;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a</a:t>
            </a:r>
            <a:r>
              <a:rPr lang="en-US" sz="2000" b="0" i="0" u="none" strike="noStrike" cap="none" baseline="0" dirty="0">
                <a:solidFill>
                  <a:srgbClr val="000000"/>
                </a:solidFill>
                <a:latin typeface="Arial"/>
                <a:ea typeface="Arial"/>
                <a:cs typeface="Arial"/>
                <a:sym typeface="Arial"/>
              </a:rPr>
              <a:t> = aerodynamic resistance; </a:t>
            </a:r>
            <a:r>
              <a:rPr lang="en-US" sz="2000" b="0" i="0" u="none" strike="noStrike" cap="none" baseline="0" dirty="0" err="1">
                <a:solidFill>
                  <a:srgbClr val="000000"/>
                </a:solidFill>
                <a:latin typeface="Arial"/>
                <a:ea typeface="Arial"/>
                <a:cs typeface="Arial"/>
                <a:sym typeface="Arial"/>
              </a:rPr>
              <a:t>ρ</a:t>
            </a:r>
            <a:r>
              <a:rPr lang="en-US" sz="2000" b="0" i="0" u="none" strike="noStrike" cap="none" baseline="0" dirty="0">
                <a:solidFill>
                  <a:srgbClr val="000000"/>
                </a:solidFill>
                <a:latin typeface="Arial"/>
                <a:ea typeface="Arial"/>
                <a:cs typeface="Arial"/>
                <a:sym typeface="Arial"/>
              </a:rPr>
              <a:t> = density of air; </a:t>
            </a:r>
            <a:r>
              <a:rPr lang="en-US" sz="2000" b="0" i="0" u="none" strike="noStrike" cap="none" baseline="0" dirty="0" err="1">
                <a:solidFill>
                  <a:srgbClr val="000000"/>
                </a:solidFill>
                <a:latin typeface="Arial"/>
                <a:ea typeface="Arial"/>
                <a:cs typeface="Arial"/>
                <a:sym typeface="Arial"/>
              </a:rPr>
              <a:t>c</a:t>
            </a:r>
            <a:r>
              <a:rPr lang="en-US" sz="2000" b="0" i="0" u="none" strike="noStrike" cap="none" baseline="-25000" dirty="0" err="1">
                <a:solidFill>
                  <a:srgbClr val="000000"/>
                </a:solidFill>
                <a:latin typeface="Arial"/>
                <a:ea typeface="Arial"/>
                <a:cs typeface="Arial"/>
                <a:sym typeface="Arial"/>
              </a:rPr>
              <a:t>p</a:t>
            </a:r>
            <a:r>
              <a:rPr lang="en-US" sz="2000" b="0" i="0" u="none" strike="noStrike" cap="none" baseline="0" dirty="0">
                <a:solidFill>
                  <a:srgbClr val="000000"/>
                </a:solidFill>
                <a:latin typeface="Arial"/>
                <a:ea typeface="Arial"/>
                <a:cs typeface="Arial"/>
                <a:sym typeface="Arial"/>
              </a:rPr>
              <a:t> = specific heat of air. e</a:t>
            </a:r>
            <a:r>
              <a:rPr lang="en-US" sz="2000" b="0" i="0" u="none" strike="noStrike" cap="none" baseline="30000" dirty="0">
                <a:solidFill>
                  <a:srgbClr val="000000"/>
                </a:solidFill>
                <a:latin typeface="Arial"/>
                <a:ea typeface="Arial"/>
                <a:cs typeface="Arial"/>
                <a:sym typeface="Arial"/>
              </a:rPr>
              <a:t>*</a:t>
            </a:r>
            <a:r>
              <a:rPr lang="en-US" sz="2000" b="0" i="0" u="none" strike="noStrike" cap="none" baseline="0" dirty="0">
                <a:solidFill>
                  <a:srgbClr val="000000"/>
                </a:solidFill>
                <a:latin typeface="Arial"/>
                <a:ea typeface="Arial"/>
                <a:cs typeface="Arial"/>
                <a:sym typeface="Arial"/>
              </a:rPr>
              <a:t>(</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is saturated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a:t>
            </a:r>
            <a:r>
              <a:rPr lang="en-US" sz="2000" b="0" i="0" u="none" strike="noStrike" cap="none" baseline="0" dirty="0" err="1">
                <a:solidFill>
                  <a:srgbClr val="000000"/>
                </a:solidFill>
                <a:latin typeface="Arial"/>
                <a:ea typeface="Arial"/>
                <a:cs typeface="Arial"/>
                <a:sym typeface="Arial"/>
              </a:rPr>
              <a:t>e</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ref height; </a:t>
            </a:r>
            <a:r>
              <a:rPr lang="en-US" sz="2000" i="1" dirty="0" err="1">
                <a:latin typeface="Times New Roman"/>
                <a:ea typeface="Times New Roman"/>
                <a:cs typeface="Times New Roman"/>
                <a:sym typeface="Times New Roman"/>
              </a:rPr>
              <a:t>γ</a:t>
            </a:r>
            <a:r>
              <a:rPr lang="en-US" sz="2000" b="0" i="0" u="none" strike="noStrike" cap="none" baseline="0" dirty="0">
                <a:solidFill>
                  <a:srgbClr val="000000"/>
                </a:solidFill>
                <a:latin typeface="Arial"/>
                <a:ea typeface="Arial"/>
                <a:cs typeface="Arial"/>
                <a:sym typeface="Arial"/>
              </a:rPr>
              <a:t> = psychometric constant (relates partial pressure of water in air to air temp);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bulk surface resistance to transfer of water to air.</a:t>
            </a:r>
          </a:p>
          <a:p>
            <a:endParaRPr lang="en-US" sz="2000" b="0" i="0" u="none" strike="noStrike" cap="none" baseline="0" dirty="0">
              <a:solidFill>
                <a:srgbClr val="000000"/>
              </a:solidFill>
              <a:latin typeface="Arial"/>
              <a:ea typeface="Arial"/>
              <a:cs typeface="Arial"/>
              <a:sym typeface="Arial"/>
            </a:endParaRPr>
          </a:p>
          <a:p>
            <a:endParaRPr lang="en-US" sz="2000" b="0" i="0" u="none" strike="noStrike" cap="none" baseline="0" dirty="0">
              <a:solidFill>
                <a:srgbClr val="000000"/>
              </a:solidFill>
              <a:latin typeface="Arial"/>
              <a:ea typeface="Arial"/>
              <a:cs typeface="Arial"/>
              <a:sym typeface="Arial"/>
            </a:endParaRPr>
          </a:p>
        </p:txBody>
      </p:sp>
      <p:pic>
        <p:nvPicPr>
          <p:cNvPr id="140" name="Shape 140"/>
          <p:cNvPicPr preferRelativeResize="0"/>
          <p:nvPr/>
        </p:nvPicPr>
        <p:blipFill>
          <a:blip r:embed="rId5"/>
          <a:stretch>
            <a:fillRect/>
          </a:stretch>
        </p:blipFill>
        <p:spPr>
          <a:xfrm>
            <a:off x="431800" y="4079150"/>
            <a:ext cx="3312374" cy="1260474"/>
          </a:xfrm>
          <a:prstGeom prst="rect">
            <a:avLst/>
          </a:prstGeom>
        </p:spPr>
      </p:pic>
      <p:pic>
        <p:nvPicPr>
          <p:cNvPr id="141" name="Shape 141"/>
          <p:cNvPicPr preferRelativeResize="0"/>
          <p:nvPr/>
        </p:nvPicPr>
        <p:blipFill>
          <a:blip r:embed="rId6"/>
          <a:stretch>
            <a:fillRect/>
          </a:stretch>
        </p:blipFill>
        <p:spPr>
          <a:xfrm>
            <a:off x="4608262" y="4067869"/>
            <a:ext cx="3302022" cy="1134616"/>
          </a:xfrm>
          <a:prstGeom prst="rect">
            <a:avLst/>
          </a:prstGeom>
        </p:spPr>
      </p:pic>
      <p:pic>
        <p:nvPicPr>
          <p:cNvPr id="2" name="Audio Recording 12 Jan 2021 at 14:40:23" descr="Audio Recording 12 Jan 2021 at 14:40:23">
            <a:hlinkClick r:id="" action="ppaction://media"/>
            <a:extLst>
              <a:ext uri="{FF2B5EF4-FFF2-40B4-BE49-F238E27FC236}">
                <a16:creationId xmlns:a16="http://schemas.microsoft.com/office/drawing/2014/main" id="{5BD18144-6081-2E49-A539-61410CF024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1" u="none" strike="noStrike" cap="none" baseline="0">
                <a:solidFill>
                  <a:srgbClr val="000000"/>
                </a:solidFill>
                <a:latin typeface="Arial"/>
                <a:ea typeface="Arial"/>
                <a:cs typeface="Arial"/>
                <a:sym typeface="Arial"/>
              </a:rPr>
              <a:t>surface and aerodynamic resistances for water vapour flow</a:t>
            </a:r>
          </a:p>
        </p:txBody>
      </p:sp>
      <p:pic>
        <p:nvPicPr>
          <p:cNvPr id="148" name="Shape 148"/>
          <p:cNvPicPr preferRelativeResize="0"/>
          <p:nvPr/>
        </p:nvPicPr>
        <p:blipFill>
          <a:blip r:embed="rId5"/>
          <a:stretch>
            <a:fillRect/>
          </a:stretch>
        </p:blipFill>
        <p:spPr>
          <a:xfrm>
            <a:off x="689456" y="1691605"/>
            <a:ext cx="8838281" cy="5064794"/>
          </a:xfrm>
          <a:prstGeom prst="rect">
            <a:avLst/>
          </a:prstGeom>
        </p:spPr>
      </p:pic>
      <p:sp>
        <p:nvSpPr>
          <p:cNvPr id="149" name="Shape 149"/>
          <p:cNvSpPr txBox="1">
            <a:spLocks noGrp="1"/>
          </p:cNvSpPr>
          <p:nvPr>
            <p:ph type="body" idx="1"/>
          </p:nvPr>
        </p:nvSpPr>
        <p:spPr>
          <a:xfrm>
            <a:off x="504825" y="1691605"/>
            <a:ext cx="9207545" cy="506479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41:12" descr="Audio Recording 12 Jan 2021 at 14:41:12">
            <a:hlinkClick r:id="" action="ppaction://media"/>
            <a:extLst>
              <a:ext uri="{FF2B5EF4-FFF2-40B4-BE49-F238E27FC236}">
                <a16:creationId xmlns:a16="http://schemas.microsoft.com/office/drawing/2014/main" id="{B1678F39-A841-AF4F-9DF1-BC9ABE0CC8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a:blip r:embed="rId5"/>
          <a:stretch>
            <a:fillRect/>
          </a:stretch>
        </p:blipFill>
        <p:spPr>
          <a:xfrm>
            <a:off x="144128" y="251444"/>
            <a:ext cx="5357351" cy="6432946"/>
          </a:xfrm>
          <a:prstGeom prst="rect">
            <a:avLst/>
          </a:prstGeom>
        </p:spPr>
      </p:pic>
      <p:sp>
        <p:nvSpPr>
          <p:cNvPr id="155" name="Shape 155"/>
          <p:cNvSpPr txBox="1"/>
          <p:nvPr/>
        </p:nvSpPr>
        <p:spPr>
          <a:xfrm>
            <a:off x="5040312" y="539477"/>
            <a:ext cx="4290603" cy="183486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Roughness length depends on vegetation height</a:t>
            </a:r>
          </a:p>
          <a:p>
            <a:endParaRPr lang="en-US" sz="2000" b="0" i="0" u="none" strike="noStrike" cap="none" baseline="0">
              <a:solidFill>
                <a:srgbClr val="000000"/>
              </a:solidFill>
              <a:latin typeface="Arial"/>
              <a:ea typeface="Arial"/>
              <a:cs typeface="Arial"/>
              <a:sym typeface="Arial"/>
            </a:endParaRPr>
          </a:p>
          <a:p>
            <a:pPr marL="0" marR="0" lvl="0" indent="0" algn="ctr" rtl="0">
              <a:lnSpc>
                <a:spcPct val="93000"/>
              </a:lnSpc>
              <a:spcBef>
                <a:spcPts val="1000"/>
              </a:spcBef>
              <a:spcAft>
                <a:spcPts val="0"/>
              </a:spcAft>
              <a:buSzPct val="25000"/>
              <a:buNone/>
            </a:pPr>
            <a:r>
              <a:rPr lang="en-US" sz="2000" b="0" i="0" u="none" strike="noStrike" cap="none" baseline="0">
                <a:solidFill>
                  <a:srgbClr val="000000"/>
                </a:solidFill>
                <a:latin typeface="Arial"/>
                <a:ea typeface="Arial"/>
                <a:cs typeface="Arial"/>
                <a:sym typeface="Arial"/>
              </a:rPr>
              <a:t>Removal of vegetation can have feedback effect</a:t>
            </a:r>
          </a:p>
        </p:txBody>
      </p:sp>
      <p:pic>
        <p:nvPicPr>
          <p:cNvPr id="2" name="Audio Recording 12 Jan 2021 at 14:44:16" descr="Audio Recording 12 Jan 2021 at 14:44:16">
            <a:hlinkClick r:id="" action="ppaction://media"/>
            <a:extLst>
              <a:ext uri="{FF2B5EF4-FFF2-40B4-BE49-F238E27FC236}">
                <a16:creationId xmlns:a16="http://schemas.microsoft.com/office/drawing/2014/main" id="{98FD5B16-ABDD-FF47-9C36-23DA9BF1B4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Other fluxes</a:t>
            </a:r>
          </a:p>
        </p:txBody>
      </p:sp>
      <p:sp>
        <p:nvSpPr>
          <p:cNvPr id="161" name="Shape 161"/>
          <p:cNvSpPr txBox="1">
            <a:spLocks noGrp="1"/>
          </p:cNvSpPr>
          <p:nvPr>
            <p:ph type="body" idx="1"/>
          </p:nvPr>
        </p:nvSpPr>
        <p:spPr>
          <a:xfrm>
            <a:off x="504825" y="1768475"/>
            <a:ext cx="4751511"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Turbulence also affects other fluxes e.g. CO2</a:t>
            </a: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pPr marL="342900" marR="0" lvl="0" indent="-342900" algn="l" rtl="0">
              <a:lnSpc>
                <a:spcPct val="93000"/>
              </a:lnSpc>
              <a:spcBef>
                <a:spcPts val="1425"/>
              </a:spcBef>
              <a:spcAft>
                <a:spcPts val="1425"/>
              </a:spcAft>
              <a:buSzPct val="25000"/>
              <a:buNone/>
            </a:pPr>
            <a:r>
              <a:rPr lang="en-US" sz="3200" b="0" i="0" u="none" strike="noStrike" cap="none" baseline="0">
                <a:solidFill>
                  <a:srgbClr val="000000"/>
                </a:solidFill>
                <a:latin typeface="Arial"/>
                <a:ea typeface="Arial"/>
                <a:cs typeface="Arial"/>
                <a:sym typeface="Arial"/>
              </a:rPr>
              <a:t>So we can relate internal and ambient CO2 to stomatal and aerodynamic resistance</a:t>
            </a:r>
          </a:p>
        </p:txBody>
      </p:sp>
      <p:pic>
        <p:nvPicPr>
          <p:cNvPr id="162" name="Shape 162"/>
          <p:cNvPicPr preferRelativeResize="0"/>
          <p:nvPr/>
        </p:nvPicPr>
        <p:blipFill>
          <a:blip r:embed="rId5"/>
          <a:stretch>
            <a:fillRect/>
          </a:stretch>
        </p:blipFill>
        <p:spPr>
          <a:xfrm>
            <a:off x="5558825" y="2051644"/>
            <a:ext cx="4139086" cy="2371912"/>
          </a:xfrm>
          <a:prstGeom prst="rect">
            <a:avLst/>
          </a:prstGeom>
        </p:spPr>
      </p:pic>
      <p:pic>
        <p:nvPicPr>
          <p:cNvPr id="163" name="Shape 163"/>
          <p:cNvPicPr preferRelativeResize="0"/>
          <p:nvPr/>
        </p:nvPicPr>
        <p:blipFill>
          <a:blip r:embed="rId6"/>
          <a:stretch>
            <a:fillRect/>
          </a:stretch>
        </p:blipFill>
        <p:spPr>
          <a:xfrm>
            <a:off x="6048423" y="5836148"/>
            <a:ext cx="3744416" cy="1544088"/>
          </a:xfrm>
          <a:prstGeom prst="rect">
            <a:avLst/>
          </a:prstGeom>
        </p:spPr>
      </p:pic>
      <p:sp>
        <p:nvSpPr>
          <p:cNvPr id="164" name="Shape 164"/>
          <p:cNvSpPr/>
          <p:nvPr/>
        </p:nvSpPr>
        <p:spPr>
          <a:xfrm>
            <a:off x="6048423" y="5724053"/>
            <a:ext cx="1081396" cy="382155"/>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Approx.</a:t>
            </a:r>
          </a:p>
        </p:txBody>
      </p:sp>
      <p:pic>
        <p:nvPicPr>
          <p:cNvPr id="165" name="Shape 165"/>
          <p:cNvPicPr preferRelativeResize="0"/>
          <p:nvPr/>
        </p:nvPicPr>
        <p:blipFill>
          <a:blip r:embed="rId7"/>
          <a:stretch>
            <a:fillRect/>
          </a:stretch>
        </p:blipFill>
        <p:spPr>
          <a:xfrm>
            <a:off x="1799950" y="2915741"/>
            <a:ext cx="2959529" cy="1296144"/>
          </a:xfrm>
          <a:prstGeom prst="rect">
            <a:avLst/>
          </a:prstGeom>
        </p:spPr>
      </p:pic>
      <p:pic>
        <p:nvPicPr>
          <p:cNvPr id="2" name="Audio Recording 12 Jan 2021 at 14:45:24" descr="Audio Recording 12 Jan 2021 at 14:45:24">
            <a:hlinkClick r:id="" action="ppaction://media"/>
            <a:extLst>
              <a:ext uri="{FF2B5EF4-FFF2-40B4-BE49-F238E27FC236}">
                <a16:creationId xmlns:a16="http://schemas.microsoft.com/office/drawing/2014/main" id="{162FB72D-CA88-EE4D-96AC-E55793B2FD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Water balance</a:t>
            </a:r>
          </a:p>
        </p:txBody>
      </p:sp>
      <p:sp>
        <p:nvSpPr>
          <p:cNvPr id="172" name="Shape 17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1" u="none" strike="noStrike" cap="none" baseline="0" dirty="0">
                <a:solidFill>
                  <a:srgbClr val="000000"/>
                </a:solidFill>
                <a:latin typeface="Arial"/>
                <a:ea typeface="Arial"/>
                <a:cs typeface="Arial"/>
                <a:sym typeface="Arial"/>
              </a:rPr>
              <a:t>P</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a:solidFill>
                  <a:srgbClr val="000000"/>
                </a:solidFill>
                <a:latin typeface="Arial"/>
                <a:ea typeface="Arial"/>
                <a:cs typeface="Arial"/>
                <a:sym typeface="Arial"/>
              </a:rPr>
              <a:t>E</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Rdrain</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Rsurf</a:t>
            </a:r>
            <a:r>
              <a:rPr lang="en-US" sz="3200" b="0" i="0" u="none" strike="noStrike" cap="none" baseline="0" dirty="0">
                <a:solidFill>
                  <a:srgbClr val="000000"/>
                </a:solidFill>
                <a:latin typeface="Arial"/>
                <a:ea typeface="Arial"/>
                <a:cs typeface="Arial"/>
                <a:sym typeface="Arial"/>
              </a:rPr>
              <a:t>−Δ</a:t>
            </a:r>
            <a:r>
              <a:rPr lang="en-US" sz="3200" b="0" i="1" u="none" strike="noStrike" cap="none" baseline="0" dirty="0">
                <a:solidFill>
                  <a:srgbClr val="000000"/>
                </a:solidFill>
                <a:latin typeface="Arial"/>
                <a:ea typeface="Arial"/>
                <a:cs typeface="Arial"/>
                <a:sym typeface="Arial"/>
              </a:rPr>
              <a:t>S</a:t>
            </a:r>
          </a:p>
          <a:p>
            <a:endParaRPr lang="en-US" sz="3200" b="0" i="1" u="none" strike="noStrike" cap="none" baseline="0" dirty="0">
              <a:solidFill>
                <a:srgbClr val="000000"/>
              </a:solidFill>
              <a:latin typeface="Arial"/>
              <a:ea typeface="Arial"/>
              <a:cs typeface="Arial"/>
              <a:sym typeface="Arial"/>
            </a:endParaRPr>
          </a:p>
        </p:txBody>
      </p:sp>
      <p:sp>
        <p:nvSpPr>
          <p:cNvPr id="173" name="Shape 173"/>
          <p:cNvSpPr txBox="1"/>
          <p:nvPr/>
        </p:nvSpPr>
        <p:spPr>
          <a:xfrm>
            <a:off x="215776" y="2915741"/>
            <a:ext cx="9505055" cy="3852849"/>
          </a:xfrm>
          <a:prstGeom prst="rect">
            <a:avLst/>
          </a:prstGeom>
          <a:noFill/>
          <a:ln>
            <a:noFill/>
          </a:ln>
        </p:spPr>
        <p:txBody>
          <a:bodyPr lIns="91425" tIns="45700" rIns="91425" bIns="45700" anchor="t" anchorCtr="0">
            <a:noAutofit/>
          </a:bodyPr>
          <a:lstStyle/>
          <a:p>
            <a:pPr marL="0" marR="0" lvl="0" indent="0" algn="l" rtl="0">
              <a:lnSpc>
                <a:spcPct val="93000"/>
              </a:lnSpc>
              <a:spcBef>
                <a:spcPts val="0"/>
              </a:spcBef>
              <a:spcAft>
                <a:spcPts val="0"/>
              </a:spcAft>
              <a:buSzPct val="25000"/>
              <a:buNone/>
            </a:pPr>
            <a:r>
              <a:rPr lang="en-US" sz="3600" b="0" i="0" u="none" strike="noStrike" cap="none" baseline="0" dirty="0">
                <a:solidFill>
                  <a:srgbClr val="000000"/>
                </a:solidFill>
                <a:latin typeface="Arial"/>
                <a:ea typeface="Arial"/>
                <a:cs typeface="Arial"/>
                <a:sym typeface="Arial"/>
              </a:rPr>
              <a:t>So we can relate evapotranspiration to runoff, change in soil water storage and water inputs (</a:t>
            </a:r>
            <a:r>
              <a:rPr lang="en-US" sz="3600" b="0" i="0" u="none" strike="noStrike" cap="none" baseline="0" dirty="0" err="1">
                <a:solidFill>
                  <a:srgbClr val="000000"/>
                </a:solidFill>
                <a:latin typeface="Arial"/>
                <a:ea typeface="Arial"/>
                <a:cs typeface="Arial"/>
                <a:sym typeface="Arial"/>
              </a:rPr>
              <a:t>precip</a:t>
            </a:r>
            <a:r>
              <a:rPr lang="en-US" sz="3600" b="0" i="0" u="none" strike="noStrike" cap="none" baseline="0" dirty="0">
                <a:solidFill>
                  <a:srgbClr val="000000"/>
                </a:solidFill>
                <a:latin typeface="Arial"/>
                <a:ea typeface="Arial"/>
                <a:cs typeface="Arial"/>
                <a:sym typeface="Arial"/>
              </a:rPr>
              <a:t>., snowmelt)</a:t>
            </a:r>
          </a:p>
          <a:p>
            <a:endParaRPr lang="en-US" sz="3600" b="0" i="0" u="none" strike="noStrike" cap="none" baseline="0" dirty="0">
              <a:solidFill>
                <a:srgbClr val="000000"/>
              </a:solidFill>
              <a:latin typeface="Arial"/>
              <a:ea typeface="Arial"/>
              <a:cs typeface="Arial"/>
              <a:sym typeface="Arial"/>
            </a:endParaRPr>
          </a:p>
          <a:p>
            <a:pPr marL="0" marR="0" lvl="0" indent="0" algn="l" rtl="0">
              <a:lnSpc>
                <a:spcPct val="93000"/>
              </a:lnSpc>
              <a:spcBef>
                <a:spcPts val="1400"/>
              </a:spcBef>
              <a:spcAft>
                <a:spcPts val="0"/>
              </a:spcAft>
              <a:buSzPct val="25000"/>
              <a:buNone/>
            </a:pPr>
            <a:r>
              <a:rPr lang="en-US" sz="2800" b="0" i="0" u="none" strike="noStrike" cap="none" baseline="0" dirty="0">
                <a:solidFill>
                  <a:srgbClr val="000000"/>
                </a:solidFill>
                <a:latin typeface="Arial"/>
                <a:ea typeface="Arial"/>
                <a:cs typeface="Arial"/>
                <a:sym typeface="Arial"/>
              </a:rPr>
              <a:t>P = water input; E = </a:t>
            </a:r>
            <a:r>
              <a:rPr lang="en-US" sz="2800" b="0" i="0" u="none" strike="noStrike" cap="none" baseline="0" dirty="0" err="1">
                <a:solidFill>
                  <a:srgbClr val="000000"/>
                </a:solidFill>
                <a:latin typeface="Arial"/>
                <a:ea typeface="Arial"/>
                <a:cs typeface="Arial"/>
                <a:sym typeface="Arial"/>
              </a:rPr>
              <a:t>evapotransp</a:t>
            </a:r>
            <a:r>
              <a:rPr lang="en-US" sz="2800" b="0" i="0" u="none" strike="noStrike" cap="none" baseline="0" dirty="0">
                <a:solidFill>
                  <a:srgbClr val="000000"/>
                </a:solidFill>
                <a:latin typeface="Arial"/>
                <a:ea typeface="Arial"/>
                <a:cs typeface="Arial"/>
                <a:sym typeface="Arial"/>
              </a:rPr>
              <a:t>.; </a:t>
            </a:r>
            <a:r>
              <a:rPr lang="en-US" sz="2800" b="0" i="0" u="none" strike="noStrike" cap="none" baseline="0" dirty="0" err="1">
                <a:solidFill>
                  <a:srgbClr val="000000"/>
                </a:solidFill>
                <a:latin typeface="Arial"/>
                <a:ea typeface="Arial"/>
                <a:cs typeface="Arial"/>
                <a:sym typeface="Arial"/>
              </a:rPr>
              <a:t>Rdrain</a:t>
            </a:r>
            <a:r>
              <a:rPr lang="en-US" sz="2800" b="0" i="0" u="none" strike="noStrike" cap="none" baseline="0" dirty="0">
                <a:solidFill>
                  <a:srgbClr val="000000"/>
                </a:solidFill>
                <a:latin typeface="Arial"/>
                <a:ea typeface="Arial"/>
                <a:cs typeface="Arial"/>
                <a:sym typeface="Arial"/>
              </a:rPr>
              <a:t> = slow drainage; </a:t>
            </a:r>
            <a:r>
              <a:rPr lang="en-US" sz="2800" b="0" i="0" u="none" strike="noStrike" cap="none" baseline="0" dirty="0" err="1">
                <a:solidFill>
                  <a:srgbClr val="000000"/>
                </a:solidFill>
                <a:latin typeface="Arial"/>
                <a:ea typeface="Arial"/>
                <a:cs typeface="Arial"/>
                <a:sym typeface="Arial"/>
              </a:rPr>
              <a:t>Rsurf</a:t>
            </a:r>
            <a:r>
              <a:rPr lang="en-US" sz="2800" b="0" i="0" u="none" strike="noStrike" cap="none" baseline="0" dirty="0">
                <a:solidFill>
                  <a:srgbClr val="000000"/>
                </a:solidFill>
                <a:latin typeface="Arial"/>
                <a:ea typeface="Arial"/>
                <a:cs typeface="Arial"/>
                <a:sym typeface="Arial"/>
              </a:rPr>
              <a:t> = surface runoff; Δ</a:t>
            </a:r>
            <a:r>
              <a:rPr lang="en-US" sz="2800" b="0" i="1" u="none" strike="noStrike" cap="none" baseline="0" dirty="0">
                <a:solidFill>
                  <a:srgbClr val="000000"/>
                </a:solidFill>
                <a:latin typeface="Arial"/>
                <a:ea typeface="Arial"/>
                <a:cs typeface="Arial"/>
                <a:sym typeface="Arial"/>
              </a:rPr>
              <a:t>S = </a:t>
            </a:r>
            <a:r>
              <a:rPr lang="en-US" sz="2800" b="0" i="0" u="none" strike="noStrike" cap="none" baseline="0" dirty="0">
                <a:solidFill>
                  <a:srgbClr val="000000"/>
                </a:solidFill>
                <a:latin typeface="Arial"/>
                <a:ea typeface="Arial"/>
                <a:cs typeface="Arial"/>
                <a:sym typeface="Arial"/>
              </a:rPr>
              <a:t>change in soil moisture storage </a:t>
            </a:r>
          </a:p>
        </p:txBody>
      </p:sp>
      <p:pic>
        <p:nvPicPr>
          <p:cNvPr id="2" name="Audio Recording 12 Jan 2021 at 14:46:34" descr="Audio Recording 12 Jan 2021 at 14:46:34">
            <a:hlinkClick r:id="" action="ppaction://media"/>
            <a:extLst>
              <a:ext uri="{FF2B5EF4-FFF2-40B4-BE49-F238E27FC236}">
                <a16:creationId xmlns:a16="http://schemas.microsoft.com/office/drawing/2014/main" id="{8F95C52F-1DCF-8945-A8B1-FBC616B290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Land Surface Model</a:t>
            </a:r>
          </a:p>
        </p:txBody>
      </p:sp>
      <p:sp>
        <p:nvSpPr>
          <p:cNvPr id="180" name="Shape 180"/>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Models energy and water fluxes (++) at the land surface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provides an interface of these to atmospheric modelling.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Usually, this will be done for a set of grid cells, where inputs and outputs of each cell are considered separately</a:t>
            </a:r>
          </a:p>
          <a:p>
            <a:pPr marL="457200" marR="0" lvl="0" indent="-457200" algn="l" rtl="0">
              <a:lnSpc>
                <a:spcPct val="93000"/>
              </a:lnSpc>
              <a:spcBef>
                <a:spcPts val="1425"/>
              </a:spcBef>
              <a:spcAft>
                <a:spcPts val="1425"/>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Lateral transport of water (e.g. snow, river)</a:t>
            </a:r>
          </a:p>
        </p:txBody>
      </p:sp>
      <p:pic>
        <p:nvPicPr>
          <p:cNvPr id="2" name="Audio Recording 12 Jan 2021 at 14:47:49" descr="Audio Recording 12 Jan 2021 at 14:47:49">
            <a:hlinkClick r:id="" action="ppaction://media"/>
            <a:extLst>
              <a:ext uri="{FF2B5EF4-FFF2-40B4-BE49-F238E27FC236}">
                <a16:creationId xmlns:a16="http://schemas.microsoft.com/office/drawing/2014/main" id="{43D5B90D-9582-B543-9902-DD2A34870C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Basic vegetation growth</a:t>
            </a:r>
          </a:p>
        </p:txBody>
      </p:sp>
      <p:pic>
        <p:nvPicPr>
          <p:cNvPr id="186" name="Shape 186"/>
          <p:cNvPicPr preferRelativeResize="0"/>
          <p:nvPr/>
        </p:nvPicPr>
        <p:blipFill>
          <a:blip r:embed="rId5"/>
          <a:stretch>
            <a:fillRect/>
          </a:stretch>
        </p:blipFill>
        <p:spPr>
          <a:xfrm>
            <a:off x="504825" y="1768475"/>
            <a:ext cx="9067800" cy="4987924"/>
          </a:xfrm>
          <a:prstGeom prst="rect">
            <a:avLst/>
          </a:prstGeom>
        </p:spPr>
      </p:pic>
      <p:pic>
        <p:nvPicPr>
          <p:cNvPr id="2" name="Audio Recording 12 Jan 2021 at 14:51:49" descr="Audio Recording 12 Jan 2021 at 14:51:49">
            <a:hlinkClick r:id="" action="ppaction://media"/>
            <a:extLst>
              <a:ext uri="{FF2B5EF4-FFF2-40B4-BE49-F238E27FC236}">
                <a16:creationId xmlns:a16="http://schemas.microsoft.com/office/drawing/2014/main" id="{941867D3-8D34-D54C-80DF-CFF1C94E2C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5"/>
          <a:stretch>
            <a:fillRect/>
          </a:stretch>
        </p:blipFill>
        <p:spPr>
          <a:xfrm>
            <a:off x="3340060" y="0"/>
            <a:ext cx="6815447" cy="6756400"/>
          </a:xfrm>
          <a:prstGeom prst="rect">
            <a:avLst/>
          </a:prstGeom>
        </p:spPr>
      </p:pic>
      <p:sp>
        <p:nvSpPr>
          <p:cNvPr id="194" name="Shape 194"/>
          <p:cNvSpPr txBox="1">
            <a:spLocks noGrp="1"/>
          </p:cNvSpPr>
          <p:nvPr>
            <p:ph type="body" idx="1"/>
          </p:nvPr>
        </p:nvSpPr>
        <p:spPr>
          <a:xfrm>
            <a:off x="606383"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195" name="Shape 195"/>
          <p:cNvSpPr txBox="1"/>
          <p:nvPr/>
        </p:nvSpPr>
        <p:spPr>
          <a:xfrm>
            <a:off x="215776" y="395461"/>
            <a:ext cx="4148972" cy="89881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800" b="0" i="0" u="none" strike="noStrike" cap="none" baseline="0">
                <a:solidFill>
                  <a:srgbClr val="000000"/>
                </a:solidFill>
                <a:latin typeface="Arial"/>
                <a:ea typeface="Arial"/>
                <a:cs typeface="Arial"/>
                <a:sym typeface="Arial"/>
              </a:rPr>
              <a:t>Structure of most models similar</a:t>
            </a:r>
          </a:p>
        </p:txBody>
      </p:sp>
      <p:pic>
        <p:nvPicPr>
          <p:cNvPr id="2" name="Audio Recording 12 Jan 2021 at 14:54:24" descr="Audio Recording 12 Jan 2021 at 14:54:24">
            <a:hlinkClick r:id="" action="ppaction://media"/>
            <a:extLst>
              <a:ext uri="{FF2B5EF4-FFF2-40B4-BE49-F238E27FC236}">
                <a16:creationId xmlns:a16="http://schemas.microsoft.com/office/drawing/2014/main" id="{4FDCF02B-ADDB-E044-9AD3-5EC076E134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Some land surface schemes:</a:t>
            </a:r>
            <a:br>
              <a:rPr lang="en-US" sz="4400" b="1" i="0" u="none" strike="noStrike" cap="none" baseline="0">
                <a:solidFill>
                  <a:srgbClr val="000000"/>
                </a:solidFill>
                <a:latin typeface="Arial"/>
                <a:ea typeface="Arial"/>
                <a:cs typeface="Arial"/>
                <a:sym typeface="Arial"/>
              </a:rPr>
            </a:br>
            <a:r>
              <a:rPr lang="en-US" sz="4400" b="1" i="0" u="none" strike="noStrike" cap="none" baseline="0">
                <a:solidFill>
                  <a:srgbClr val="000000"/>
                </a:solidFill>
                <a:latin typeface="Arial"/>
                <a:ea typeface="Arial"/>
                <a:cs typeface="Arial"/>
                <a:sym typeface="Arial"/>
              </a:rPr>
              <a:t>Third generation LSMs</a:t>
            </a:r>
          </a:p>
        </p:txBody>
      </p:sp>
      <p:sp>
        <p:nvSpPr>
          <p:cNvPr id="202" name="Shape 20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1990s+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Advance LSM by connecting leaf stomatal conductance and carbon assimilation</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Farquhar et al. (1980) and Farquhar and von </a:t>
            </a:r>
            <a:r>
              <a:rPr lang="en-US" sz="2800" b="0" i="0" u="none" strike="noStrike" cap="none" baseline="0" dirty="0" err="1">
                <a:solidFill>
                  <a:srgbClr val="000000"/>
                </a:solidFill>
                <a:latin typeface="Arial"/>
                <a:ea typeface="Arial"/>
                <a:cs typeface="Arial"/>
                <a:sym typeface="Arial"/>
              </a:rPr>
              <a:t>Caemmerer</a:t>
            </a:r>
            <a:r>
              <a:rPr lang="en-US" sz="2800" b="0" i="0" u="none" strike="noStrike" cap="none" baseline="0" dirty="0">
                <a:solidFill>
                  <a:srgbClr val="000000"/>
                </a:solidFill>
                <a:latin typeface="Arial"/>
                <a:ea typeface="Arial"/>
                <a:cs typeface="Arial"/>
                <a:sym typeface="Arial"/>
              </a:rPr>
              <a:t> (1982)</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Can dynamically model vegetation</a:t>
            </a:r>
          </a:p>
          <a:p>
            <a:pPr marL="857250" marR="0" lvl="1" indent="-463550" algn="l" rtl="0">
              <a:lnSpc>
                <a:spcPct val="93000"/>
              </a:lnSpc>
              <a:spcBef>
                <a:spcPts val="1138"/>
              </a:spcBef>
              <a:spcAft>
                <a:spcPts val="1138"/>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Examine climate feedbacks</a:t>
            </a:r>
          </a:p>
        </p:txBody>
      </p:sp>
      <p:pic>
        <p:nvPicPr>
          <p:cNvPr id="2" name="Audio Recording 12 Jan 2021 at 14:55:10" descr="Audio Recording 12 Jan 2021 at 14:55:10">
            <a:hlinkClick r:id="" action="ppaction://media"/>
            <a:extLst>
              <a:ext uri="{FF2B5EF4-FFF2-40B4-BE49-F238E27FC236}">
                <a16:creationId xmlns:a16="http://schemas.microsoft.com/office/drawing/2014/main" id="{9C05CB5F-8050-E84C-8B72-FFBD43F88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Aims of lecture</a:t>
            </a: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2400" b="0" i="0" u="none" strike="noStrike" cap="none" baseline="0" dirty="0">
                <a:solidFill>
                  <a:srgbClr val="000000"/>
                </a:solidFill>
                <a:latin typeface="Arial"/>
                <a:ea typeface="Arial"/>
                <a:cs typeface="Arial"/>
                <a:sym typeface="Arial"/>
              </a:rPr>
              <a:t>In this lecture, we will consider:</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Land surface schemes</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Third-generation LSMs</a:t>
            </a:r>
          </a:p>
          <a:p>
            <a:endParaRPr lang="en-US" sz="2400" b="0" i="0" u="none" strike="noStrike" cap="none" baseline="0" dirty="0">
              <a:solidFill>
                <a:srgbClr val="000000"/>
              </a:solidFill>
              <a:latin typeface="Arial"/>
              <a:ea typeface="Arial"/>
              <a:cs typeface="Arial"/>
              <a:sym typeface="Arial"/>
            </a:endParaRPr>
          </a:p>
        </p:txBody>
      </p:sp>
      <p:pic>
        <p:nvPicPr>
          <p:cNvPr id="2" name="Audio Recording 12 Jan 2021 at 14:21:18" descr="Audio Recording 12 Jan 2021 at 14:21:18">
            <a:hlinkClick r:id="" action="ppaction://media"/>
            <a:extLst>
              <a:ext uri="{FF2B5EF4-FFF2-40B4-BE49-F238E27FC236}">
                <a16:creationId xmlns:a16="http://schemas.microsoft.com/office/drawing/2014/main" id="{BAC508AD-B81D-434F-9539-E49BE3BCA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208" name="Shape 208"/>
          <p:cNvPicPr preferRelativeResize="0"/>
          <p:nvPr/>
        </p:nvPicPr>
        <p:blipFill>
          <a:blip r:embed="rId5"/>
          <a:stretch>
            <a:fillRect/>
          </a:stretch>
        </p:blipFill>
        <p:spPr>
          <a:xfrm>
            <a:off x="-409525" y="179436"/>
            <a:ext cx="10778428" cy="5928890"/>
          </a:xfrm>
          <a:prstGeom prst="rect">
            <a:avLst/>
          </a:prstGeom>
        </p:spPr>
      </p:pic>
      <p:sp>
        <p:nvSpPr>
          <p:cNvPr id="209" name="Shape 209"/>
          <p:cNvSpPr txBox="1">
            <a:spLocks noGrp="1"/>
          </p:cNvSpPr>
          <p:nvPr>
            <p:ph type="body" idx="1"/>
          </p:nvPr>
        </p:nvSpPr>
        <p:spPr>
          <a:xfrm>
            <a:off x="-409525" y="179436"/>
            <a:ext cx="10778429" cy="5928891"/>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56:01" descr="Audio Recording 12 Jan 2021 at 14:56:01">
            <a:hlinkClick r:id="" action="ppaction://media"/>
            <a:extLst>
              <a:ext uri="{FF2B5EF4-FFF2-40B4-BE49-F238E27FC236}">
                <a16:creationId xmlns:a16="http://schemas.microsoft.com/office/drawing/2014/main" id="{15A80971-ABDF-9B45-820F-B71475DF2A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lvl="0">
              <a:buSzPct val="25000"/>
            </a:pPr>
            <a:r>
              <a:rPr lang="en-US" sz="4400" dirty="0"/>
              <a:t>Summary</a:t>
            </a:r>
            <a:endParaRPr lang="en-US" sz="4400" b="1" i="0" u="none" strike="noStrike" cap="none" baseline="0" dirty="0">
              <a:solidFill>
                <a:srgbClr val="000000"/>
              </a:solidFill>
              <a:latin typeface="Arial"/>
              <a:ea typeface="Arial"/>
              <a:cs typeface="Arial"/>
              <a:sym typeface="Arial"/>
            </a:endParaRPr>
          </a:p>
        </p:txBody>
      </p:sp>
      <p:sp>
        <p:nvSpPr>
          <p:cNvPr id="216" name="Shape 216"/>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outlined the main processes in land surface schemes and models and highlighted the interplay of radiation and water.</a:t>
            </a:r>
          </a:p>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introduced some core concepts in vegetation processes</a:t>
            </a:r>
          </a:p>
          <a:p>
            <a:pPr marL="857250" marR="0" lvl="1" indent="-463550" algn="l" rtl="0">
              <a:lnSpc>
                <a:spcPct val="93000"/>
              </a:lnSpc>
              <a:spcBef>
                <a:spcPts val="1425"/>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vegetation growth can be modelled as a potential amount of carbon assimilation that is then limited by factors such as water and nutrient availability as well as being reduced by pests, disease etc.</a:t>
            </a:r>
          </a:p>
          <a:p>
            <a:pPr marL="457200" marR="0" lvl="0"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Looked at some features of 3</a:t>
            </a:r>
            <a:r>
              <a:rPr lang="en-US" sz="2400" b="0" i="0" u="none" strike="noStrike" cap="none" baseline="30000" dirty="0">
                <a:solidFill>
                  <a:srgbClr val="000000"/>
                </a:solidFill>
                <a:latin typeface="Arial"/>
                <a:ea typeface="Arial"/>
                <a:cs typeface="Arial"/>
                <a:sym typeface="Arial"/>
              </a:rPr>
              <a:t>rd</a:t>
            </a:r>
            <a:r>
              <a:rPr lang="en-US" sz="2400" b="0" i="0" u="none" strike="noStrike" cap="none" baseline="0" dirty="0">
                <a:solidFill>
                  <a:srgbClr val="000000"/>
                </a:solidFill>
                <a:latin typeface="Arial"/>
                <a:ea typeface="Arial"/>
                <a:cs typeface="Arial"/>
                <a:sym typeface="Arial"/>
              </a:rPr>
              <a:t> generation LSMs</a:t>
            </a:r>
          </a:p>
          <a:p>
            <a:pPr marL="857250" marR="0" lvl="1" indent="-463550" algn="l" rtl="0">
              <a:lnSpc>
                <a:spcPct val="93000"/>
              </a:lnSpc>
              <a:spcBef>
                <a:spcPts val="1425"/>
              </a:spcBef>
              <a:spcAft>
                <a:spcPts val="1138"/>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Include carbon</a:t>
            </a:r>
          </a:p>
        </p:txBody>
      </p:sp>
      <p:pic>
        <p:nvPicPr>
          <p:cNvPr id="2" name="Audio Recording 12 Jan 2021 at 14:56:50" descr="Audio Recording 12 Jan 2021 at 14:56:50">
            <a:hlinkClick r:id="" action="ppaction://media"/>
            <a:extLst>
              <a:ext uri="{FF2B5EF4-FFF2-40B4-BE49-F238E27FC236}">
                <a16:creationId xmlns:a16="http://schemas.microsoft.com/office/drawing/2014/main" id="{EE03C489-1834-DB4D-BED2-B82FAF5A6C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Recommended Reading</a:t>
            </a:r>
          </a:p>
        </p:txBody>
      </p:sp>
      <p:sp>
        <p:nvSpPr>
          <p:cNvPr id="633" name="Shape 63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r>
              <a:rPr lang="en-US" dirty="0">
                <a:solidFill>
                  <a:srgbClr val="FF0000"/>
                </a:solidFill>
              </a:rPr>
              <a:t>Ryu et al. (2019) </a:t>
            </a:r>
            <a:r>
              <a:rPr lang="en-GB" dirty="0">
                <a:solidFill>
                  <a:srgbClr val="FF0000"/>
                </a:solidFill>
              </a:rPr>
              <a:t>What is global photosynthesis? History, uncertainties and opportunities, Rem. Sens. Environ., 223, 95-114.</a:t>
            </a:r>
            <a:endParaRPr lang="en-US" dirty="0">
              <a:solidFill>
                <a:srgbClr val="FF0000"/>
              </a:solidFill>
            </a:endParaRPr>
          </a:p>
          <a:p>
            <a:r>
              <a:rPr lang="en-GB" b="1" dirty="0" err="1">
                <a:solidFill>
                  <a:srgbClr val="FF0000"/>
                </a:solidFill>
              </a:rPr>
              <a:t>Fatichi</a:t>
            </a:r>
            <a:r>
              <a:rPr lang="en-GB" dirty="0">
                <a:solidFill>
                  <a:srgbClr val="FF0000"/>
                </a:solidFill>
              </a:rPr>
              <a:t> et al., 2018, Modelling carbon sources and sinks in terrestrial vegetation  </a:t>
            </a:r>
            <a:r>
              <a:rPr lang="en-GB" dirty="0">
                <a:solidFill>
                  <a:srgbClr val="CCCCFF"/>
                </a:solidFill>
                <a:hlinkClick r:id="rId5">
                  <a:extLst>
                    <a:ext uri="{A12FA001-AC4F-418D-AE19-62706E023703}">
                      <ahyp:hlinkClr xmlns:ahyp="http://schemas.microsoft.com/office/drawing/2018/hyperlinkcolor" val="tx"/>
                    </a:ext>
                  </a:extLst>
                </a:hlinkClick>
              </a:rPr>
              <a:t>https://doi.org/10.1111/nph.</a:t>
            </a:r>
            <a:r>
              <a:rPr lang="en-GB" dirty="0">
                <a:solidFill>
                  <a:srgbClr val="FF0000"/>
                </a:solidFill>
                <a:hlinkClick r:id="rId5">
                  <a:extLst>
                    <a:ext uri="{A12FA001-AC4F-418D-AE19-62706E023703}">
                      <ahyp:hlinkClr xmlns:ahyp="http://schemas.microsoft.com/office/drawing/2018/hyperlinkcolor" val="tx"/>
                    </a:ext>
                  </a:extLst>
                </a:hlinkClick>
              </a:rPr>
              <a:t>15451</a:t>
            </a:r>
            <a:endParaRPr lang="en-GB" dirty="0">
              <a:solidFill>
                <a:srgbClr val="FF0000"/>
              </a:solidFill>
            </a:endParaRPr>
          </a:p>
          <a:p>
            <a:r>
              <a:rPr lang="en-GB" b="1" dirty="0">
                <a:solidFill>
                  <a:srgbClr val="FF0000"/>
                </a:solidFill>
              </a:rPr>
              <a:t>Fisher, J.B.</a:t>
            </a:r>
            <a:r>
              <a:rPr lang="en-GB" dirty="0">
                <a:solidFill>
                  <a:srgbClr val="FF0000"/>
                </a:solidFill>
              </a:rPr>
              <a:t> Deborah N. </a:t>
            </a:r>
            <a:r>
              <a:rPr lang="en-GB" dirty="0" err="1">
                <a:solidFill>
                  <a:srgbClr val="FF0000"/>
                </a:solidFill>
              </a:rPr>
              <a:t>Huntzinger</a:t>
            </a:r>
            <a:r>
              <a:rPr lang="en-GB" dirty="0">
                <a:solidFill>
                  <a:srgbClr val="FF0000"/>
                </a:solidFill>
              </a:rPr>
              <a:t>, Christopher R. </a:t>
            </a:r>
            <a:r>
              <a:rPr lang="en-GB" dirty="0" err="1">
                <a:solidFill>
                  <a:srgbClr val="FF0000"/>
                </a:solidFill>
              </a:rPr>
              <a:t>Schwalm</a:t>
            </a:r>
            <a:r>
              <a:rPr lang="en-GB" dirty="0">
                <a:solidFill>
                  <a:srgbClr val="FF0000"/>
                </a:solidFill>
              </a:rPr>
              <a:t>, Stephen </a:t>
            </a:r>
            <a:r>
              <a:rPr lang="en-GB" dirty="0" err="1">
                <a:solidFill>
                  <a:srgbClr val="FF0000"/>
                </a:solidFill>
              </a:rPr>
              <a:t>Sitch</a:t>
            </a:r>
            <a:r>
              <a:rPr lang="en-GB" dirty="0">
                <a:solidFill>
                  <a:srgbClr val="FF0000"/>
                </a:solidFill>
              </a:rPr>
              <a:t>, </a:t>
            </a:r>
            <a:r>
              <a:rPr lang="en-GB" dirty="0">
                <a:solidFill>
                  <a:srgbClr val="FF0000"/>
                </a:solidFill>
                <a:hlinkClick r:id="rId6">
                  <a:extLst>
                    <a:ext uri="{A12FA001-AC4F-418D-AE19-62706E023703}">
                      <ahyp:hlinkClr xmlns:ahyp="http://schemas.microsoft.com/office/drawing/2018/hyperlinkcolor" val="tx"/>
                    </a:ext>
                  </a:extLst>
                </a:hlinkClick>
              </a:rPr>
              <a:t>Modeling the Terrestrial Biosphere</a:t>
            </a:r>
            <a:r>
              <a:rPr lang="en-GB" dirty="0">
                <a:solidFill>
                  <a:srgbClr val="FF0000"/>
                </a:solidFill>
              </a:rPr>
              <a:t>, Annual Review of Environment and Resources 2014 39:1, 91-123</a:t>
            </a:r>
          </a:p>
          <a:p>
            <a:r>
              <a:rPr lang="en-GB" b="1" dirty="0" err="1"/>
              <a:t>Bouman</a:t>
            </a:r>
            <a:r>
              <a:rPr lang="en-GB" b="1" dirty="0"/>
              <a:t>, B.A.M.</a:t>
            </a:r>
            <a:r>
              <a:rPr lang="en-GB" dirty="0"/>
              <a:t> ; van </a:t>
            </a:r>
            <a:r>
              <a:rPr lang="en-GB" dirty="0" err="1"/>
              <a:t>Keulen</a:t>
            </a:r>
            <a:r>
              <a:rPr lang="en-GB" dirty="0"/>
              <a:t>, H. ; van </a:t>
            </a:r>
            <a:r>
              <a:rPr lang="en-GB" dirty="0" err="1"/>
              <a:t>Laar</a:t>
            </a:r>
            <a:r>
              <a:rPr lang="en-GB" dirty="0"/>
              <a:t>, H.H. ; </a:t>
            </a:r>
            <a:r>
              <a:rPr lang="en-GB" dirty="0" err="1"/>
              <a:t>Rabbinge</a:t>
            </a:r>
            <a:r>
              <a:rPr lang="en-GB" dirty="0"/>
              <a:t>, R. (1996) The School of de Wit crop growth simulation models: A pedigree and historical overview, Agricultural Systems, 1996, Vol.52(2), p.171-198</a:t>
            </a:r>
          </a:p>
          <a:p>
            <a:r>
              <a:rPr lang="en-GB" b="1" dirty="0"/>
              <a:t>Sellers PJ. 1992.</a:t>
            </a:r>
            <a:r>
              <a:rPr lang="en-GB" dirty="0"/>
              <a:t> Biophysical models of land surface processes. In Climate System Modelling, Trenberth KE (ed.). Cambridge University Press.</a:t>
            </a:r>
          </a:p>
          <a:p>
            <a:r>
              <a:rPr lang="en-GB" b="1" dirty="0"/>
              <a:t>D. B. Clark</a:t>
            </a:r>
            <a:r>
              <a:rPr lang="en-GB" dirty="0"/>
              <a:t>, L. M. Mercado, S. </a:t>
            </a:r>
            <a:r>
              <a:rPr lang="en-GB" dirty="0" err="1"/>
              <a:t>Sitch</a:t>
            </a:r>
            <a:r>
              <a:rPr lang="en-GB" dirty="0"/>
              <a:t>, C. D. Jones, N. </a:t>
            </a:r>
            <a:r>
              <a:rPr lang="en-GB" dirty="0" err="1"/>
              <a:t>Gedney</a:t>
            </a:r>
            <a:r>
              <a:rPr lang="en-GB" dirty="0"/>
              <a:t>, M. J. Best, M. Pryor, G. G. Rooney, R. L. H. </a:t>
            </a:r>
            <a:r>
              <a:rPr lang="en-GB" dirty="0" err="1"/>
              <a:t>Essery</a:t>
            </a:r>
            <a:r>
              <a:rPr lang="en-GB" dirty="0"/>
              <a:t>, E. Blyth, O. Boucher, R. J. Harding, C. </a:t>
            </a:r>
            <a:r>
              <a:rPr lang="en-GB" dirty="0" err="1"/>
              <a:t>Huntingford</a:t>
            </a:r>
            <a:r>
              <a:rPr lang="en-GB" dirty="0"/>
              <a:t>, and P. M. Cox (2011) The Joint UK Land Environment Simulator (JULES), model description: Part 2: Carbon fluxes and vegetation dynamics, </a:t>
            </a:r>
            <a:r>
              <a:rPr lang="en-GB" dirty="0" err="1"/>
              <a:t>Geosci</a:t>
            </a:r>
            <a:r>
              <a:rPr lang="en-GB" dirty="0"/>
              <a:t>. Model Dev., 4, 701-722, 2011, doi:10.5194/gmd-4-701-2011</a:t>
            </a:r>
          </a:p>
          <a:p>
            <a:r>
              <a:rPr lang="en-GB" b="1" dirty="0"/>
              <a:t>Pitman, A.J,</a:t>
            </a:r>
            <a:r>
              <a:rPr lang="en-GB" dirty="0"/>
              <a:t> (2003) The Evolution Of, And Revolution In, Land Surface Schemes Designed For Climate Models,, Int. J. </a:t>
            </a:r>
            <a:r>
              <a:rPr lang="en-GB" dirty="0" err="1"/>
              <a:t>Climatol</a:t>
            </a:r>
            <a:r>
              <a:rPr lang="en-GB" dirty="0"/>
              <a:t>. 23: 479-510 (2003)</a:t>
            </a:r>
          </a:p>
          <a:p>
            <a:r>
              <a:rPr lang="en-GB" dirty="0" err="1"/>
              <a:t>Quaife</a:t>
            </a:r>
            <a:r>
              <a:rPr lang="en-GB" dirty="0"/>
              <a:t>, T., S. </a:t>
            </a:r>
            <a:r>
              <a:rPr lang="en-GB" dirty="0" err="1"/>
              <a:t>Quegan</a:t>
            </a:r>
            <a:r>
              <a:rPr lang="en-GB" dirty="0"/>
              <a:t>, M. Disney, P. Lewis, M. Lomas, and F. I. Woodward (2008), </a:t>
            </a:r>
            <a:r>
              <a:rPr lang="en-GB" dirty="0">
                <a:hlinkClick r:id="rId7"/>
              </a:rPr>
              <a:t>Impact of land cover uncertainties on estimates of biospheric carbon fluxes, Global Biogeochem. Cycles, 22, GB4016, doi:10.1029/2007GB003097.</a:t>
            </a:r>
            <a:endParaRPr lang="en-GB" dirty="0"/>
          </a:p>
          <a:p>
            <a:pPr marL="342900" marR="0" lvl="0" indent="-342900" algn="l" rtl="0">
              <a:lnSpc>
                <a:spcPct val="100000"/>
              </a:lnSpc>
              <a:spcAft>
                <a:spcPts val="0"/>
              </a:spcAft>
              <a:buSzPct val="25000"/>
              <a:buNone/>
            </a:pPr>
            <a:endParaRPr lang="en-US" sz="1600" b="0" i="0" u="none" strike="noStrike" cap="none" baseline="0" dirty="0">
              <a:solidFill>
                <a:schemeClr val="tx1"/>
              </a:solidFill>
              <a:latin typeface="Arial"/>
              <a:ea typeface="Arial"/>
              <a:cs typeface="Arial"/>
              <a:sym typeface="Arial"/>
            </a:endParaRPr>
          </a:p>
        </p:txBody>
      </p:sp>
      <p:pic>
        <p:nvPicPr>
          <p:cNvPr id="2" name="Audio Recording 12 Jan 2021 at 14:57:37" descr="Audio Recording 12 Jan 2021 at 14:57:37">
            <a:hlinkClick r:id="" action="ppaction://media"/>
            <a:extLst>
              <a:ext uri="{FF2B5EF4-FFF2-40B4-BE49-F238E27FC236}">
                <a16:creationId xmlns:a16="http://schemas.microsoft.com/office/drawing/2014/main" id="{1DD66A25-FA0B-7346-9A18-D80603194D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a:spcAft>
                <a:spcPts val="0"/>
              </a:spcAft>
              <a:buSzPct val="25000"/>
            </a:pPr>
            <a:r>
              <a:rPr lang="en-US" sz="2400" b="0" i="0" u="none" strike="noStrike" cap="none" baseline="0" dirty="0">
                <a:solidFill>
                  <a:srgbClr val="000000"/>
                </a:solidFill>
                <a:latin typeface="Arial"/>
                <a:ea typeface="Arial"/>
                <a:cs typeface="Arial"/>
                <a:sym typeface="Arial"/>
              </a:rPr>
              <a:t>See Ryu et all. (2019) </a:t>
            </a:r>
            <a:r>
              <a:rPr lang="en-GB" sz="2400" dirty="0"/>
              <a:t>What is global photosynthesis? History, uncertainties and opportunities</a:t>
            </a:r>
          </a:p>
          <a:p>
            <a:pPr>
              <a:spcAft>
                <a:spcPts val="0"/>
              </a:spcAft>
              <a:buSzPct val="25000"/>
            </a:pPr>
            <a:endParaRPr lang="en-US" sz="2400" dirty="0"/>
          </a:p>
          <a:p>
            <a:pPr>
              <a:spcAft>
                <a:spcPts val="0"/>
              </a:spcAft>
              <a:buSzPct val="25000"/>
            </a:pPr>
            <a:r>
              <a:rPr lang="en-US" sz="1800" dirty="0"/>
              <a:t>De Wit (1970) “</a:t>
            </a:r>
            <a:r>
              <a:rPr lang="en-GB" sz="1800" dirty="0"/>
              <a:t>Seven- stage simulation models by means of which eco-systems may be explained on basis of the molecular sciences are impossible large and detailed and it is naive to pursue their construction.” GIGO?</a:t>
            </a:r>
          </a:p>
          <a:p>
            <a:pPr>
              <a:spcAft>
                <a:spcPts val="0"/>
              </a:spcAft>
              <a:buSzPct val="25000"/>
            </a:pPr>
            <a:r>
              <a:rPr lang="en-GB" sz="1800" dirty="0"/>
              <a:t>Global photosynthesis sets the limit of the planetary boundary of production </a:t>
            </a:r>
          </a:p>
          <a:p>
            <a:pPr>
              <a:spcAft>
                <a:spcPts val="0"/>
              </a:spcAft>
              <a:buSzPct val="25000"/>
            </a:pPr>
            <a:r>
              <a:rPr lang="en-GB" sz="1800" dirty="0"/>
              <a:t>Photosynthesis is the essential driver of the global carbon cycle, strongly coupled with the climate system via numerous feedback processes </a:t>
            </a:r>
            <a:endParaRPr lang="en-GB" sz="3200" dirty="0"/>
          </a:p>
          <a:p>
            <a:pPr>
              <a:spcAft>
                <a:spcPts val="0"/>
              </a:spcAft>
              <a:buSzPct val="25000"/>
            </a:pPr>
            <a:r>
              <a:rPr lang="en-GB" sz="1800" dirty="0"/>
              <a:t>Larger year-to-year variations of global land carbon sinks compared to the ocean … suggest that global land photosynthesis must be quantified accurately.</a:t>
            </a:r>
          </a:p>
          <a:p>
            <a:pPr>
              <a:spcAft>
                <a:spcPts val="0"/>
              </a:spcAft>
              <a:buSzPct val="25000"/>
            </a:pPr>
            <a:r>
              <a:rPr lang="en-GB" sz="1800" dirty="0"/>
              <a:t> Crop yields and wood production …. depend on photosynthesis</a:t>
            </a:r>
          </a:p>
          <a:p>
            <a:pPr>
              <a:spcAft>
                <a:spcPts val="0"/>
              </a:spcAft>
              <a:buSzPct val="25000"/>
            </a:pPr>
            <a:endParaRPr lang="en-GB" sz="4000" dirty="0"/>
          </a:p>
          <a:p>
            <a:pPr>
              <a:spcAft>
                <a:spcPts val="0"/>
              </a:spcAft>
              <a:buSzPct val="25000"/>
            </a:pPr>
            <a:r>
              <a:rPr lang="en-GB" sz="1800" dirty="0">
                <a:solidFill>
                  <a:srgbClr val="FF0000"/>
                </a:solidFill>
              </a:rPr>
              <a:t>Quantifying global photosynthesis requires meeting multiple grand challenges … understanding coupled and non-linear biophysical processes that span 14 orders of magnitude in space and time (!)</a:t>
            </a:r>
            <a:endParaRPr lang="en-GB" sz="4800" dirty="0">
              <a:solidFill>
                <a:srgbClr val="FF0000"/>
              </a:solidFill>
            </a:endParaRPr>
          </a:p>
          <a:p>
            <a:pPr>
              <a:spcAft>
                <a:spcPts val="0"/>
              </a:spcAft>
              <a:buSzPct val="25000"/>
            </a:pPr>
            <a:endParaRPr lang="en-GB" sz="4000" dirty="0"/>
          </a:p>
          <a:p>
            <a:pPr>
              <a:spcAft>
                <a:spcPts val="0"/>
              </a:spcAft>
              <a:buSzPct val="25000"/>
            </a:pPr>
            <a:endParaRPr lang="en-GB" sz="2400" dirty="0"/>
          </a:p>
        </p:txBody>
      </p:sp>
      <p:pic>
        <p:nvPicPr>
          <p:cNvPr id="2" name="Audio Recording 12 Jan 2021 at 14:22:24" descr="Audio Recording 12 Jan 2021 at 14:22:24">
            <a:hlinkClick r:id="" action="ppaction://media"/>
            <a:extLst>
              <a:ext uri="{FF2B5EF4-FFF2-40B4-BE49-F238E27FC236}">
                <a16:creationId xmlns:a16="http://schemas.microsoft.com/office/drawing/2014/main" id="{6942CE32-33C9-194F-AAED-CA4E69C196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1006283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61CD676-7FEC-FC41-9C4D-F70D73EAA8DA}"/>
              </a:ext>
            </a:extLst>
          </p:cNvPr>
          <p:cNvPicPr>
            <a:picLocks noChangeAspect="1"/>
          </p:cNvPicPr>
          <p:nvPr/>
        </p:nvPicPr>
        <p:blipFill>
          <a:blip r:embed="rId5"/>
          <a:stretch>
            <a:fillRect/>
          </a:stretch>
        </p:blipFill>
        <p:spPr>
          <a:xfrm>
            <a:off x="-1589" y="0"/>
            <a:ext cx="10080625" cy="7559675"/>
          </a:xfrm>
          <a:prstGeom prst="rect">
            <a:avLst/>
          </a:prstGeom>
        </p:spPr>
      </p:pic>
      <p:sp>
        <p:nvSpPr>
          <p:cNvPr id="3" name="Text Placeholder 2">
            <a:extLst>
              <a:ext uri="{FF2B5EF4-FFF2-40B4-BE49-F238E27FC236}">
                <a16:creationId xmlns:a16="http://schemas.microsoft.com/office/drawing/2014/main" id="{3E337FCA-7193-0C42-A292-A24B92BD6A0B}"/>
              </a:ext>
            </a:extLst>
          </p:cNvPr>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CCE60857-0B2C-F141-82EA-8EE8C54CCFF9}"/>
              </a:ext>
            </a:extLst>
          </p:cNvPr>
          <p:cNvSpPr txBox="1"/>
          <p:nvPr/>
        </p:nvSpPr>
        <p:spPr>
          <a:xfrm>
            <a:off x="5593928" y="6962775"/>
            <a:ext cx="4485108" cy="523220"/>
          </a:xfrm>
          <a:prstGeom prst="rect">
            <a:avLst/>
          </a:prstGeom>
          <a:noFill/>
        </p:spPr>
        <p:txBody>
          <a:bodyPr wrap="square" rtlCol="0">
            <a:spAutoFit/>
          </a:bodyPr>
          <a:lstStyle/>
          <a:p>
            <a:r>
              <a:rPr lang="en-US" dirty="0"/>
              <a:t>Landmark work on modeling global photosynthesis, from Ryu et al. (2019)</a:t>
            </a:r>
          </a:p>
        </p:txBody>
      </p:sp>
      <p:pic>
        <p:nvPicPr>
          <p:cNvPr id="5" name="Audio Recording 12 Jan 2021 at 14:26:43" descr="Audio Recording 12 Jan 2021 at 14:26:43">
            <a:hlinkClick r:id="" action="ppaction://media"/>
            <a:extLst>
              <a:ext uri="{FF2B5EF4-FFF2-40B4-BE49-F238E27FC236}">
                <a16:creationId xmlns:a16="http://schemas.microsoft.com/office/drawing/2014/main" id="{B632A3C1-E33D-054A-B1E2-2EBBAF2948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56490498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8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1. Land surface schemes</a:t>
            </a:r>
          </a:p>
        </p:txBody>
      </p:sp>
      <p:sp>
        <p:nvSpPr>
          <p:cNvPr id="99" name="Shape 9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LS schemes, implemented as LS models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LS component of climate / earth system models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Purpose: </a:t>
            </a:r>
          </a:p>
          <a:p>
            <a:pPr marL="857250" marR="0" lvl="1" indent="-463550" algn="l" rtl="0">
              <a:lnSpc>
                <a:spcPct val="93000"/>
              </a:lnSpc>
              <a:spcBef>
                <a:spcPts val="1425"/>
              </a:spcBef>
              <a:spcAft>
                <a:spcPts val="1138"/>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Model energy and (carbon, water) fluxes at land-atmosphere interface</a:t>
            </a:r>
          </a:p>
        </p:txBody>
      </p:sp>
      <p:pic>
        <p:nvPicPr>
          <p:cNvPr id="4" name="Picture 4">
            <a:extLst>
              <a:ext uri="{FF2B5EF4-FFF2-40B4-BE49-F238E27FC236}">
                <a16:creationId xmlns:a16="http://schemas.microsoft.com/office/drawing/2014/main" id="{9401BE14-317D-514D-8824-AE4FAA669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30775"/>
            <a:ext cx="6350000" cy="2628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Audio Recording 12 Jan 2021 at 14:27:47" descr="Audio Recording 12 Jan 2021 at 14:27:47">
            <a:hlinkClick r:id="" action="ppaction://media"/>
            <a:extLst>
              <a:ext uri="{FF2B5EF4-FFF2-40B4-BE49-F238E27FC236}">
                <a16:creationId xmlns:a16="http://schemas.microsoft.com/office/drawing/2014/main" id="{0E8E5073-FD63-5846-9A68-376350282E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Main driver: energy</a:t>
            </a:r>
          </a:p>
        </p:txBody>
      </p:sp>
      <p:sp>
        <p:nvSpPr>
          <p:cNvPr id="105" name="Shape 105"/>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Rn=S↓(1−α)+L↓−L↑</a:t>
            </a:r>
          </a:p>
          <a:p>
            <a:endParaRPr lang="en-US" sz="3200" b="0" i="0" u="none" strike="noStrike" cap="none" baseline="0" dirty="0">
              <a:solidFill>
                <a:srgbClr val="000000"/>
              </a:solidFill>
              <a:latin typeface="Arial"/>
              <a:ea typeface="Arial"/>
              <a:cs typeface="Arial"/>
              <a:sym typeface="Arial"/>
            </a:endParaRP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Rn = net radiation; S↓ = downwelling s/wave; α = albedo; L↓, L↑ down/upwelling longwave</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terms balance globally over the long term</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But short term /spatial variations drive earth system</a:t>
            </a:r>
          </a:p>
          <a:p>
            <a:endParaRPr lang="en-US" sz="2800" b="0" i="0" u="none" strike="noStrike" cap="none" baseline="0" dirty="0">
              <a:solidFill>
                <a:srgbClr val="000000"/>
              </a:solidFill>
              <a:latin typeface="Arial"/>
              <a:ea typeface="Arial"/>
              <a:cs typeface="Arial"/>
              <a:sym typeface="Arial"/>
            </a:endParaRPr>
          </a:p>
          <a:p>
            <a:endParaRPr lang="en-US" sz="2800" b="0" i="0" u="none" strike="noStrike" cap="none" baseline="0" dirty="0">
              <a:solidFill>
                <a:srgbClr val="000000"/>
              </a:solidFill>
              <a:latin typeface="Arial"/>
              <a:ea typeface="Arial"/>
              <a:cs typeface="Arial"/>
              <a:sym typeface="Arial"/>
            </a:endParaRPr>
          </a:p>
        </p:txBody>
      </p:sp>
      <p:pic>
        <p:nvPicPr>
          <p:cNvPr id="2" name="Audio Recording 12 Jan 2021 at 14:29:24" descr="Audio Recording 12 Jan 2021 at 14:29:24">
            <a:hlinkClick r:id="" action="ppaction://media"/>
            <a:extLst>
              <a:ext uri="{FF2B5EF4-FFF2-40B4-BE49-F238E27FC236}">
                <a16:creationId xmlns:a16="http://schemas.microsoft.com/office/drawing/2014/main" id="{7D0F7EB6-F3B4-8348-B232-50C1B8D65C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a:blip r:embed="rId5"/>
          <a:stretch>
            <a:fillRect/>
          </a:stretch>
        </p:blipFill>
        <p:spPr>
          <a:xfrm>
            <a:off x="2301" y="0"/>
            <a:ext cx="10117460" cy="6756400"/>
          </a:xfrm>
          <a:prstGeom prst="rect">
            <a:avLst/>
          </a:prstGeom>
        </p:spPr>
      </p:pic>
      <p:sp>
        <p:nvSpPr>
          <p:cNvPr id="111" name="Shape 111"/>
          <p:cNvSpPr txBox="1">
            <a:spLocks noGrp="1"/>
          </p:cNvSpPr>
          <p:nvPr>
            <p:ph type="body" idx="1"/>
          </p:nvPr>
        </p:nvSpPr>
        <p:spPr>
          <a:xfrm>
            <a:off x="-1080367"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33:28" descr="Audio Recording 12 Jan 2021 at 14:33:28">
            <a:hlinkClick r:id="" action="ppaction://media"/>
            <a:extLst>
              <a:ext uri="{FF2B5EF4-FFF2-40B4-BE49-F238E27FC236}">
                <a16:creationId xmlns:a16="http://schemas.microsoft.com/office/drawing/2014/main" id="{035BE9F9-1713-E448-A9FB-1219B40E4E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Balance by heat &amp; chemical fluxes</a:t>
            </a:r>
          </a:p>
        </p:txBody>
      </p:sp>
      <p:sp>
        <p:nvSpPr>
          <p:cNvPr id="118" name="Shape 118"/>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1425"/>
              </a:spcBef>
              <a:spcAft>
                <a:spcPts val="0"/>
              </a:spcAft>
              <a:buSzPct val="25000"/>
              <a:buNone/>
            </a:pPr>
            <a:r>
              <a:rPr lang="en-US" sz="3200" b="0" i="1" u="none" strike="noStrike" cap="none" baseline="0" dirty="0">
                <a:solidFill>
                  <a:srgbClr val="000000"/>
                </a:solidFill>
                <a:latin typeface="Arial"/>
                <a:ea typeface="Arial"/>
                <a:cs typeface="Arial"/>
                <a:sym typeface="Arial"/>
              </a:rPr>
              <a:t>
Rn</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H</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G</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F</a:t>
            </a:r>
            <a:endParaRPr lang="en-US" sz="3200" b="0" i="1" u="none" strike="noStrike" cap="none" baseline="0" dirty="0">
              <a:solidFill>
                <a:srgbClr val="000000"/>
              </a:solidFill>
              <a:latin typeface="Arial"/>
              <a:ea typeface="Arial"/>
              <a:cs typeface="Arial"/>
              <a:sym typeface="Arial"/>
            </a:endParaRPr>
          </a:p>
          <a:p>
            <a:endParaRPr lang="en-US" sz="3200" b="0" i="1" u="none" strike="noStrike" cap="none" baseline="0" dirty="0">
              <a:solidFill>
                <a:srgbClr val="000000"/>
              </a:solidFill>
              <a:latin typeface="Arial"/>
              <a:ea typeface="Arial"/>
              <a:cs typeface="Arial"/>
              <a:sym typeface="Arial"/>
            </a:endParaRPr>
          </a:p>
          <a:p>
            <a:pPr marL="342900" marR="0" lvl="0" indent="-342900" algn="l" rtl="0">
              <a:lnSpc>
                <a:spcPct val="93000"/>
              </a:lnSpc>
              <a:spcBef>
                <a:spcPts val="1425"/>
              </a:spcBef>
              <a:spcAft>
                <a:spcPts val="0"/>
              </a:spcAft>
              <a:buSzPct val="25000"/>
              <a:buNone/>
            </a:pPr>
            <a:r>
              <a:rPr lang="en-US" sz="3200" b="0" i="0" u="none" strike="noStrike" cap="none" baseline="0" dirty="0">
                <a:solidFill>
                  <a:srgbClr val="000000"/>
                </a:solidFill>
                <a:latin typeface="Arial"/>
                <a:ea typeface="Arial"/>
                <a:cs typeface="Arial"/>
                <a:sym typeface="Arial"/>
              </a:rPr>
              <a:t>H = sensible heat flux; </a:t>
            </a:r>
            <a:r>
              <a:rPr lang="en-US" sz="3200" b="0" i="1" u="none" strike="noStrike" cap="none" baseline="0" dirty="0" err="1">
                <a:solidFill>
                  <a:srgbClr val="000000"/>
                </a:solidFill>
                <a:latin typeface="Arial"/>
                <a:ea typeface="Arial"/>
                <a:cs typeface="Arial"/>
                <a:sym typeface="Arial"/>
              </a:rPr>
              <a:t>λE</a:t>
            </a:r>
            <a:r>
              <a:rPr lang="en-US" sz="3200" b="0" i="1" u="none" strike="noStrike" cap="none" baseline="0" dirty="0">
                <a:solidFill>
                  <a:srgbClr val="000000"/>
                </a:solidFill>
                <a:latin typeface="Arial"/>
                <a:ea typeface="Arial"/>
                <a:cs typeface="Arial"/>
                <a:sym typeface="Arial"/>
              </a:rPr>
              <a:t> </a:t>
            </a:r>
            <a:r>
              <a:rPr lang="en-US" sz="3200" b="0" i="0" u="none" strike="noStrike" cap="none" baseline="0" dirty="0">
                <a:solidFill>
                  <a:srgbClr val="000000"/>
                </a:solidFill>
                <a:latin typeface="Arial"/>
                <a:ea typeface="Arial"/>
                <a:cs typeface="Arial"/>
                <a:sym typeface="Arial"/>
              </a:rPr>
              <a:t>= latent heat flux; G = soil flux; F = chemical energy flux stored in photosynthesis</a:t>
            </a:r>
          </a:p>
          <a:p>
            <a:pPr marL="342900" marR="0" lvl="0" indent="-342900" algn="l" rtl="0">
              <a:lnSpc>
                <a:spcPct val="93000"/>
              </a:lnSpc>
              <a:spcBef>
                <a:spcPts val="1425"/>
              </a:spcBef>
              <a:spcAft>
                <a:spcPts val="0"/>
              </a:spcAft>
              <a:buSzPct val="25000"/>
              <a:buNone/>
            </a:pPr>
            <a:r>
              <a:rPr lang="en-US" sz="2400" b="0" i="0" u="none" strike="noStrike" cap="none" baseline="0" dirty="0">
                <a:solidFill>
                  <a:srgbClr val="000000"/>
                </a:solidFill>
                <a:latin typeface="Arial"/>
                <a:ea typeface="Arial"/>
                <a:cs typeface="Arial"/>
                <a:sym typeface="Arial"/>
              </a:rPr>
              <a:t>Latent heat – heat absorbed/released by change of state at constant T (</a:t>
            </a:r>
            <a:r>
              <a:rPr lang="en-US" sz="2400" b="0" i="0" u="none" strike="noStrike" cap="none" baseline="0" dirty="0" err="1">
                <a:solidFill>
                  <a:srgbClr val="000000"/>
                </a:solidFill>
                <a:latin typeface="Arial"/>
                <a:ea typeface="Arial"/>
                <a:cs typeface="Arial"/>
                <a:sym typeface="Arial"/>
              </a:rPr>
              <a:t>eg</a:t>
            </a:r>
            <a:r>
              <a:rPr lang="en-US" sz="2400" b="0" i="0" u="none" strike="noStrike" cap="none" baseline="0" dirty="0">
                <a:solidFill>
                  <a:srgbClr val="000000"/>
                </a:solidFill>
                <a:latin typeface="Arial"/>
                <a:ea typeface="Arial"/>
                <a:cs typeface="Arial"/>
                <a:sym typeface="Arial"/>
              </a:rPr>
              <a:t> liquid to </a:t>
            </a:r>
            <a:r>
              <a:rPr lang="en-US" sz="2400" b="0" i="0" u="none" strike="noStrike" cap="none" baseline="0" dirty="0" err="1">
                <a:solidFill>
                  <a:srgbClr val="000000"/>
                </a:solidFill>
                <a:latin typeface="Arial"/>
                <a:ea typeface="Arial"/>
                <a:cs typeface="Arial"/>
                <a:sym typeface="Arial"/>
              </a:rPr>
              <a:t>vapour</a:t>
            </a:r>
            <a:r>
              <a:rPr lang="en-US" sz="2400" b="0" i="0" u="none" strike="noStrike" cap="none" baseline="0" dirty="0">
                <a:solidFill>
                  <a:srgbClr val="000000"/>
                </a:solidFill>
                <a:latin typeface="Arial"/>
                <a:ea typeface="Arial"/>
                <a:cs typeface="Arial"/>
                <a:sym typeface="Arial"/>
              </a:rPr>
              <a:t>)</a:t>
            </a:r>
          </a:p>
          <a:p>
            <a:pPr marL="342900" marR="0" lvl="0" indent="-342900" algn="l" rtl="0">
              <a:lnSpc>
                <a:spcPct val="93000"/>
              </a:lnSpc>
              <a:spcBef>
                <a:spcPts val="1425"/>
              </a:spcBef>
              <a:spcAft>
                <a:spcPts val="0"/>
              </a:spcAft>
              <a:buSzPct val="25000"/>
              <a:buNone/>
            </a:pPr>
            <a:r>
              <a:rPr lang="en-US" sz="2400" b="0" i="0" u="none" strike="noStrike" cap="none" baseline="0" dirty="0">
                <a:solidFill>
                  <a:srgbClr val="000000"/>
                </a:solidFill>
                <a:latin typeface="Arial"/>
                <a:ea typeface="Arial"/>
                <a:cs typeface="Arial"/>
                <a:sym typeface="Arial"/>
              </a:rPr>
              <a:t>Sensible heat – causes solely change in T</a:t>
            </a:r>
          </a:p>
          <a:p>
            <a:endParaRPr lang="en-US" sz="2400" b="0" i="0" u="none" strike="noStrike" cap="none" baseline="0" dirty="0">
              <a:solidFill>
                <a:srgbClr val="000000"/>
              </a:solidFill>
              <a:latin typeface="Arial"/>
              <a:ea typeface="Arial"/>
              <a:cs typeface="Arial"/>
              <a:sym typeface="Arial"/>
            </a:endParaRPr>
          </a:p>
        </p:txBody>
      </p:sp>
      <p:pic>
        <p:nvPicPr>
          <p:cNvPr id="2" name="Audio Recording 12 Jan 2021 at 14:34:57" descr="Audio Recording 12 Jan 2021 at 14:34:57">
            <a:hlinkClick r:id="" action="ppaction://media"/>
            <a:extLst>
              <a:ext uri="{FF2B5EF4-FFF2-40B4-BE49-F238E27FC236}">
                <a16:creationId xmlns:a16="http://schemas.microsoft.com/office/drawing/2014/main" id="{B74CD01B-8935-5547-AEE0-7756F851AB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125" name="Shape 125"/>
          <p:cNvPicPr preferRelativeResize="0"/>
          <p:nvPr/>
        </p:nvPicPr>
        <p:blipFill>
          <a:blip r:embed="rId5"/>
          <a:stretch>
            <a:fillRect/>
          </a:stretch>
        </p:blipFill>
        <p:spPr>
          <a:xfrm>
            <a:off x="-248" y="288032"/>
            <a:ext cx="10143973" cy="5580037"/>
          </a:xfrm>
          <a:prstGeom prst="rect">
            <a:avLst/>
          </a:prstGeom>
        </p:spPr>
      </p:pic>
      <p:sp>
        <p:nvSpPr>
          <p:cNvPr id="126" name="Shape 126"/>
          <p:cNvSpPr txBox="1">
            <a:spLocks noGrp="1"/>
          </p:cNvSpPr>
          <p:nvPr>
            <p:ph type="body" idx="1"/>
          </p:nvPr>
        </p:nvSpPr>
        <p:spPr>
          <a:xfrm>
            <a:off x="-248" y="288032"/>
            <a:ext cx="10143972" cy="558003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dirty="0"/>
          </a:p>
        </p:txBody>
      </p:sp>
      <p:pic>
        <p:nvPicPr>
          <p:cNvPr id="2" name="Audio Recording 12 Jan 2021 at 14:38:24" descr="Audio Recording 12 Jan 2021 at 14:38:24">
            <a:hlinkClick r:id="" action="ppaction://media"/>
            <a:extLst>
              <a:ext uri="{FF2B5EF4-FFF2-40B4-BE49-F238E27FC236}">
                <a16:creationId xmlns:a16="http://schemas.microsoft.com/office/drawing/2014/main" id="{4A0CEE02-92A8-D649-A5AC-3CEF471B47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1947</Words>
  <Application>Microsoft Macintosh PowerPoint</Application>
  <PresentationFormat>Custom</PresentationFormat>
  <Paragraphs>112</Paragraphs>
  <Slides>22</Slides>
  <Notes>22</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Default Design</vt:lpstr>
      <vt:lpstr>GEOG0113 Lecture 006 Terrestrial Ecosystem Modelling</vt:lpstr>
      <vt:lpstr>Aims of lecture</vt:lpstr>
      <vt:lpstr>Some history … </vt:lpstr>
      <vt:lpstr>Some history … </vt:lpstr>
      <vt:lpstr>1. Land surface schemes</vt:lpstr>
      <vt:lpstr>Main driver: energy</vt:lpstr>
      <vt:lpstr>PowerPoint Presentation</vt:lpstr>
      <vt:lpstr>Balance by heat &amp; chemical fluxes</vt:lpstr>
      <vt:lpstr>PowerPoint Presentation</vt:lpstr>
      <vt:lpstr>Changing albedo</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Summary</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Geogg124 Terrestrial Ecosystem Modelling</dc:title>
  <cp:lastModifiedBy>Lewis, Philip</cp:lastModifiedBy>
  <cp:revision>27</cp:revision>
  <dcterms:modified xsi:type="dcterms:W3CDTF">2021-01-12T14:57:40Z</dcterms:modified>
</cp:coreProperties>
</file>